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9"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4"/>
    <p:restoredTop sz="94651"/>
  </p:normalViewPr>
  <p:slideViewPr>
    <p:cSldViewPr snapToGrid="0" snapToObjects="1">
      <p:cViewPr varScale="1">
        <p:scale>
          <a:sx n="124" d="100"/>
          <a:sy n="124" d="100"/>
        </p:scale>
        <p:origin x="172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2A028-5A5B-584F-857D-12BC79C8DB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57C2D5E-74CD-E64B-BEEF-4DF5268608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01C0564-2E48-C647-986F-F9E8F478875F}"/>
              </a:ext>
            </a:extLst>
          </p:cNvPr>
          <p:cNvSpPr>
            <a:spLocks noGrp="1"/>
          </p:cNvSpPr>
          <p:nvPr>
            <p:ph type="dt" sz="half" idx="10"/>
          </p:nvPr>
        </p:nvSpPr>
        <p:spPr/>
        <p:txBody>
          <a:bodyPr/>
          <a:lstStyle/>
          <a:p>
            <a:fld id="{FA00827F-C67D-AB4C-BC32-5995304D8AD3}" type="datetimeFigureOut">
              <a:rPr lang="en-US" smtClean="0"/>
              <a:t>3/18/19</a:t>
            </a:fld>
            <a:endParaRPr lang="en-US"/>
          </a:p>
        </p:txBody>
      </p:sp>
      <p:sp>
        <p:nvSpPr>
          <p:cNvPr id="5" name="Footer Placeholder 4">
            <a:extLst>
              <a:ext uri="{FF2B5EF4-FFF2-40B4-BE49-F238E27FC236}">
                <a16:creationId xmlns:a16="http://schemas.microsoft.com/office/drawing/2014/main" id="{EC78CF16-2EC0-F74A-AA6A-F6FEC5037B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58FF43-CD91-E549-8761-87E5FC155AEF}"/>
              </a:ext>
            </a:extLst>
          </p:cNvPr>
          <p:cNvSpPr>
            <a:spLocks noGrp="1"/>
          </p:cNvSpPr>
          <p:nvPr>
            <p:ph type="sldNum" sz="quarter" idx="12"/>
          </p:nvPr>
        </p:nvSpPr>
        <p:spPr/>
        <p:txBody>
          <a:bodyPr/>
          <a:lstStyle/>
          <a:p>
            <a:fld id="{498D7917-83D6-1B40-B210-F7FCF11AEF53}" type="slidenum">
              <a:rPr lang="en-US" smtClean="0"/>
              <a:t>‹#›</a:t>
            </a:fld>
            <a:endParaRPr lang="en-US"/>
          </a:p>
        </p:txBody>
      </p:sp>
    </p:spTree>
    <p:extLst>
      <p:ext uri="{BB962C8B-B14F-4D97-AF65-F5344CB8AC3E}">
        <p14:creationId xmlns:p14="http://schemas.microsoft.com/office/powerpoint/2010/main" val="30602845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AE0F2-EB63-E649-81E9-4A2E8C621A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67845B4-8C43-1342-9C78-FEA61C37D02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16C0DD-298F-1A47-8BE8-092111CCD60C}"/>
              </a:ext>
            </a:extLst>
          </p:cNvPr>
          <p:cNvSpPr>
            <a:spLocks noGrp="1"/>
          </p:cNvSpPr>
          <p:nvPr>
            <p:ph type="dt" sz="half" idx="10"/>
          </p:nvPr>
        </p:nvSpPr>
        <p:spPr/>
        <p:txBody>
          <a:bodyPr/>
          <a:lstStyle/>
          <a:p>
            <a:fld id="{FA00827F-C67D-AB4C-BC32-5995304D8AD3}" type="datetimeFigureOut">
              <a:rPr lang="en-US" smtClean="0"/>
              <a:t>3/18/19</a:t>
            </a:fld>
            <a:endParaRPr lang="en-US"/>
          </a:p>
        </p:txBody>
      </p:sp>
      <p:sp>
        <p:nvSpPr>
          <p:cNvPr id="5" name="Footer Placeholder 4">
            <a:extLst>
              <a:ext uri="{FF2B5EF4-FFF2-40B4-BE49-F238E27FC236}">
                <a16:creationId xmlns:a16="http://schemas.microsoft.com/office/drawing/2014/main" id="{289EC5B7-7538-DB49-8CAA-860310385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46B074-0C9A-E24B-AFA3-6FA80ABB0633}"/>
              </a:ext>
            </a:extLst>
          </p:cNvPr>
          <p:cNvSpPr>
            <a:spLocks noGrp="1"/>
          </p:cNvSpPr>
          <p:nvPr>
            <p:ph type="sldNum" sz="quarter" idx="12"/>
          </p:nvPr>
        </p:nvSpPr>
        <p:spPr/>
        <p:txBody>
          <a:bodyPr/>
          <a:lstStyle/>
          <a:p>
            <a:fld id="{498D7917-83D6-1B40-B210-F7FCF11AEF53}" type="slidenum">
              <a:rPr lang="en-US" smtClean="0"/>
              <a:t>‹#›</a:t>
            </a:fld>
            <a:endParaRPr lang="en-US"/>
          </a:p>
        </p:txBody>
      </p:sp>
    </p:spTree>
    <p:extLst>
      <p:ext uri="{BB962C8B-B14F-4D97-AF65-F5344CB8AC3E}">
        <p14:creationId xmlns:p14="http://schemas.microsoft.com/office/powerpoint/2010/main" val="550168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0A61B4-AF51-3344-9D1A-6BBAFA972DB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3B392C-5621-4E44-98E3-04AD7CBAEE3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A6F0A8-F591-5048-8520-087A262693A5}"/>
              </a:ext>
            </a:extLst>
          </p:cNvPr>
          <p:cNvSpPr>
            <a:spLocks noGrp="1"/>
          </p:cNvSpPr>
          <p:nvPr>
            <p:ph type="dt" sz="half" idx="10"/>
          </p:nvPr>
        </p:nvSpPr>
        <p:spPr/>
        <p:txBody>
          <a:bodyPr/>
          <a:lstStyle/>
          <a:p>
            <a:fld id="{FA00827F-C67D-AB4C-BC32-5995304D8AD3}" type="datetimeFigureOut">
              <a:rPr lang="en-US" smtClean="0"/>
              <a:t>3/18/19</a:t>
            </a:fld>
            <a:endParaRPr lang="en-US"/>
          </a:p>
        </p:txBody>
      </p:sp>
      <p:sp>
        <p:nvSpPr>
          <p:cNvPr id="5" name="Footer Placeholder 4">
            <a:extLst>
              <a:ext uri="{FF2B5EF4-FFF2-40B4-BE49-F238E27FC236}">
                <a16:creationId xmlns:a16="http://schemas.microsoft.com/office/drawing/2014/main" id="{80AB7BE4-2A42-BD44-827B-33A1A4E44F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EC85A0-AF18-F34E-ABFA-C4F6731D74CB}"/>
              </a:ext>
            </a:extLst>
          </p:cNvPr>
          <p:cNvSpPr>
            <a:spLocks noGrp="1"/>
          </p:cNvSpPr>
          <p:nvPr>
            <p:ph type="sldNum" sz="quarter" idx="12"/>
          </p:nvPr>
        </p:nvSpPr>
        <p:spPr/>
        <p:txBody>
          <a:bodyPr/>
          <a:lstStyle/>
          <a:p>
            <a:fld id="{498D7917-83D6-1B40-B210-F7FCF11AEF53}" type="slidenum">
              <a:rPr lang="en-US" smtClean="0"/>
              <a:t>‹#›</a:t>
            </a:fld>
            <a:endParaRPr lang="en-US"/>
          </a:p>
        </p:txBody>
      </p:sp>
    </p:spTree>
    <p:extLst>
      <p:ext uri="{BB962C8B-B14F-4D97-AF65-F5344CB8AC3E}">
        <p14:creationId xmlns:p14="http://schemas.microsoft.com/office/powerpoint/2010/main" val="2363950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ED0B7-84A4-FD4F-90CB-F6543A31EF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F926B0-9295-DB44-A654-2E096CBBD38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659B22-DC94-1A42-AEB2-5A416920E6CD}"/>
              </a:ext>
            </a:extLst>
          </p:cNvPr>
          <p:cNvSpPr>
            <a:spLocks noGrp="1"/>
          </p:cNvSpPr>
          <p:nvPr>
            <p:ph type="dt" sz="half" idx="10"/>
          </p:nvPr>
        </p:nvSpPr>
        <p:spPr/>
        <p:txBody>
          <a:bodyPr/>
          <a:lstStyle/>
          <a:p>
            <a:fld id="{FA00827F-C67D-AB4C-BC32-5995304D8AD3}" type="datetimeFigureOut">
              <a:rPr lang="en-US" smtClean="0"/>
              <a:t>3/18/19</a:t>
            </a:fld>
            <a:endParaRPr lang="en-US"/>
          </a:p>
        </p:txBody>
      </p:sp>
      <p:sp>
        <p:nvSpPr>
          <p:cNvPr id="5" name="Footer Placeholder 4">
            <a:extLst>
              <a:ext uri="{FF2B5EF4-FFF2-40B4-BE49-F238E27FC236}">
                <a16:creationId xmlns:a16="http://schemas.microsoft.com/office/drawing/2014/main" id="{79D8DCE0-6B7F-0E47-A368-2CCF5CA9F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170752-A25B-9D43-A71B-A0FCDAC0EB37}"/>
              </a:ext>
            </a:extLst>
          </p:cNvPr>
          <p:cNvSpPr>
            <a:spLocks noGrp="1"/>
          </p:cNvSpPr>
          <p:nvPr>
            <p:ph type="sldNum" sz="quarter" idx="12"/>
          </p:nvPr>
        </p:nvSpPr>
        <p:spPr/>
        <p:txBody>
          <a:bodyPr/>
          <a:lstStyle/>
          <a:p>
            <a:fld id="{498D7917-83D6-1B40-B210-F7FCF11AEF53}" type="slidenum">
              <a:rPr lang="en-US" smtClean="0"/>
              <a:t>‹#›</a:t>
            </a:fld>
            <a:endParaRPr lang="en-US"/>
          </a:p>
        </p:txBody>
      </p:sp>
    </p:spTree>
    <p:extLst>
      <p:ext uri="{BB962C8B-B14F-4D97-AF65-F5344CB8AC3E}">
        <p14:creationId xmlns:p14="http://schemas.microsoft.com/office/powerpoint/2010/main" val="2389676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D6108-07E3-0D45-A4B5-725C3AEC85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52C08C-C7ED-9941-B688-E6726FA87A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6C4A66B-4164-8A49-9C7F-D907104D7FA1}"/>
              </a:ext>
            </a:extLst>
          </p:cNvPr>
          <p:cNvSpPr>
            <a:spLocks noGrp="1"/>
          </p:cNvSpPr>
          <p:nvPr>
            <p:ph type="dt" sz="half" idx="10"/>
          </p:nvPr>
        </p:nvSpPr>
        <p:spPr/>
        <p:txBody>
          <a:bodyPr/>
          <a:lstStyle/>
          <a:p>
            <a:fld id="{FA00827F-C67D-AB4C-BC32-5995304D8AD3}" type="datetimeFigureOut">
              <a:rPr lang="en-US" smtClean="0"/>
              <a:t>3/18/19</a:t>
            </a:fld>
            <a:endParaRPr lang="en-US"/>
          </a:p>
        </p:txBody>
      </p:sp>
      <p:sp>
        <p:nvSpPr>
          <p:cNvPr id="5" name="Footer Placeholder 4">
            <a:extLst>
              <a:ext uri="{FF2B5EF4-FFF2-40B4-BE49-F238E27FC236}">
                <a16:creationId xmlns:a16="http://schemas.microsoft.com/office/drawing/2014/main" id="{B5F80739-6A6E-CA4D-911B-D35315CC89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0C0B1A-24B7-A242-9A51-F0ACB56140C0}"/>
              </a:ext>
            </a:extLst>
          </p:cNvPr>
          <p:cNvSpPr>
            <a:spLocks noGrp="1"/>
          </p:cNvSpPr>
          <p:nvPr>
            <p:ph type="sldNum" sz="quarter" idx="12"/>
          </p:nvPr>
        </p:nvSpPr>
        <p:spPr/>
        <p:txBody>
          <a:bodyPr/>
          <a:lstStyle/>
          <a:p>
            <a:fld id="{498D7917-83D6-1B40-B210-F7FCF11AEF53}" type="slidenum">
              <a:rPr lang="en-US" smtClean="0"/>
              <a:t>‹#›</a:t>
            </a:fld>
            <a:endParaRPr lang="en-US"/>
          </a:p>
        </p:txBody>
      </p:sp>
    </p:spTree>
    <p:extLst>
      <p:ext uri="{BB962C8B-B14F-4D97-AF65-F5344CB8AC3E}">
        <p14:creationId xmlns:p14="http://schemas.microsoft.com/office/powerpoint/2010/main" val="4284316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1B2D2-3123-9146-978D-F4580B414E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7A817E-54F5-1B4C-BFDA-DD21A1E7DE6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2314B52-F6D6-7A49-BEDE-0FA7DDEB595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B80DF9C-B361-5946-820D-CE8439D16F3E}"/>
              </a:ext>
            </a:extLst>
          </p:cNvPr>
          <p:cNvSpPr>
            <a:spLocks noGrp="1"/>
          </p:cNvSpPr>
          <p:nvPr>
            <p:ph type="dt" sz="half" idx="10"/>
          </p:nvPr>
        </p:nvSpPr>
        <p:spPr/>
        <p:txBody>
          <a:bodyPr/>
          <a:lstStyle/>
          <a:p>
            <a:fld id="{FA00827F-C67D-AB4C-BC32-5995304D8AD3}" type="datetimeFigureOut">
              <a:rPr lang="en-US" smtClean="0"/>
              <a:t>3/18/19</a:t>
            </a:fld>
            <a:endParaRPr lang="en-US"/>
          </a:p>
        </p:txBody>
      </p:sp>
      <p:sp>
        <p:nvSpPr>
          <p:cNvPr id="6" name="Footer Placeholder 5">
            <a:extLst>
              <a:ext uri="{FF2B5EF4-FFF2-40B4-BE49-F238E27FC236}">
                <a16:creationId xmlns:a16="http://schemas.microsoft.com/office/drawing/2014/main" id="{06A6CF7F-86E6-0B43-9FBD-A3EB24F5B1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2366A2-AA8C-DA45-9369-4FB38DE987D6}"/>
              </a:ext>
            </a:extLst>
          </p:cNvPr>
          <p:cNvSpPr>
            <a:spLocks noGrp="1"/>
          </p:cNvSpPr>
          <p:nvPr>
            <p:ph type="sldNum" sz="quarter" idx="12"/>
          </p:nvPr>
        </p:nvSpPr>
        <p:spPr/>
        <p:txBody>
          <a:bodyPr/>
          <a:lstStyle/>
          <a:p>
            <a:fld id="{498D7917-83D6-1B40-B210-F7FCF11AEF53}" type="slidenum">
              <a:rPr lang="en-US" smtClean="0"/>
              <a:t>‹#›</a:t>
            </a:fld>
            <a:endParaRPr lang="en-US"/>
          </a:p>
        </p:txBody>
      </p:sp>
    </p:spTree>
    <p:extLst>
      <p:ext uri="{BB962C8B-B14F-4D97-AF65-F5344CB8AC3E}">
        <p14:creationId xmlns:p14="http://schemas.microsoft.com/office/powerpoint/2010/main" val="3193040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80E62-E003-B843-BD62-38F0ECFA4F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86EB032-67F9-244A-A1C6-D5E82731D6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D22A133-A288-D64B-A240-94402DACF6D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E07B32-62F6-A34D-A6F8-4FCFFCB37C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7880F50-0944-994E-94D3-52E928CFB83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9AB2E7A-A89F-9A4C-9ED5-35037E0CE354}"/>
              </a:ext>
            </a:extLst>
          </p:cNvPr>
          <p:cNvSpPr>
            <a:spLocks noGrp="1"/>
          </p:cNvSpPr>
          <p:nvPr>
            <p:ph type="dt" sz="half" idx="10"/>
          </p:nvPr>
        </p:nvSpPr>
        <p:spPr/>
        <p:txBody>
          <a:bodyPr/>
          <a:lstStyle/>
          <a:p>
            <a:fld id="{FA00827F-C67D-AB4C-BC32-5995304D8AD3}" type="datetimeFigureOut">
              <a:rPr lang="en-US" smtClean="0"/>
              <a:t>3/18/19</a:t>
            </a:fld>
            <a:endParaRPr lang="en-US"/>
          </a:p>
        </p:txBody>
      </p:sp>
      <p:sp>
        <p:nvSpPr>
          <p:cNvPr id="8" name="Footer Placeholder 7">
            <a:extLst>
              <a:ext uri="{FF2B5EF4-FFF2-40B4-BE49-F238E27FC236}">
                <a16:creationId xmlns:a16="http://schemas.microsoft.com/office/drawing/2014/main" id="{E4F70B3A-9F72-AD47-822B-7D9D605A281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C50D361-F254-1A4B-BF77-30AD9057829B}"/>
              </a:ext>
            </a:extLst>
          </p:cNvPr>
          <p:cNvSpPr>
            <a:spLocks noGrp="1"/>
          </p:cNvSpPr>
          <p:nvPr>
            <p:ph type="sldNum" sz="quarter" idx="12"/>
          </p:nvPr>
        </p:nvSpPr>
        <p:spPr/>
        <p:txBody>
          <a:bodyPr/>
          <a:lstStyle/>
          <a:p>
            <a:fld id="{498D7917-83D6-1B40-B210-F7FCF11AEF53}" type="slidenum">
              <a:rPr lang="en-US" smtClean="0"/>
              <a:t>‹#›</a:t>
            </a:fld>
            <a:endParaRPr lang="en-US"/>
          </a:p>
        </p:txBody>
      </p:sp>
    </p:spTree>
    <p:extLst>
      <p:ext uri="{BB962C8B-B14F-4D97-AF65-F5344CB8AC3E}">
        <p14:creationId xmlns:p14="http://schemas.microsoft.com/office/powerpoint/2010/main" val="3106858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5B690-9826-E141-AB48-3326472F41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77F069F-F03C-3747-97D7-30842C573398}"/>
              </a:ext>
            </a:extLst>
          </p:cNvPr>
          <p:cNvSpPr>
            <a:spLocks noGrp="1"/>
          </p:cNvSpPr>
          <p:nvPr>
            <p:ph type="dt" sz="half" idx="10"/>
          </p:nvPr>
        </p:nvSpPr>
        <p:spPr/>
        <p:txBody>
          <a:bodyPr/>
          <a:lstStyle/>
          <a:p>
            <a:fld id="{FA00827F-C67D-AB4C-BC32-5995304D8AD3}" type="datetimeFigureOut">
              <a:rPr lang="en-US" smtClean="0"/>
              <a:t>3/18/19</a:t>
            </a:fld>
            <a:endParaRPr lang="en-US"/>
          </a:p>
        </p:txBody>
      </p:sp>
      <p:sp>
        <p:nvSpPr>
          <p:cNvPr id="4" name="Footer Placeholder 3">
            <a:extLst>
              <a:ext uri="{FF2B5EF4-FFF2-40B4-BE49-F238E27FC236}">
                <a16:creationId xmlns:a16="http://schemas.microsoft.com/office/drawing/2014/main" id="{B226AC06-A743-1242-AE45-DA6E136FF6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55B704-F46A-C44C-9739-BE737A0C23DE}"/>
              </a:ext>
            </a:extLst>
          </p:cNvPr>
          <p:cNvSpPr>
            <a:spLocks noGrp="1"/>
          </p:cNvSpPr>
          <p:nvPr>
            <p:ph type="sldNum" sz="quarter" idx="12"/>
          </p:nvPr>
        </p:nvSpPr>
        <p:spPr/>
        <p:txBody>
          <a:bodyPr/>
          <a:lstStyle/>
          <a:p>
            <a:fld id="{498D7917-83D6-1B40-B210-F7FCF11AEF53}" type="slidenum">
              <a:rPr lang="en-US" smtClean="0"/>
              <a:t>‹#›</a:t>
            </a:fld>
            <a:endParaRPr lang="en-US"/>
          </a:p>
        </p:txBody>
      </p:sp>
    </p:spTree>
    <p:extLst>
      <p:ext uri="{BB962C8B-B14F-4D97-AF65-F5344CB8AC3E}">
        <p14:creationId xmlns:p14="http://schemas.microsoft.com/office/powerpoint/2010/main" val="1647392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5223BE-8F30-0E41-A4B4-7E0E2F4F6DC7}"/>
              </a:ext>
            </a:extLst>
          </p:cNvPr>
          <p:cNvSpPr>
            <a:spLocks noGrp="1"/>
          </p:cNvSpPr>
          <p:nvPr>
            <p:ph type="dt" sz="half" idx="10"/>
          </p:nvPr>
        </p:nvSpPr>
        <p:spPr/>
        <p:txBody>
          <a:bodyPr/>
          <a:lstStyle/>
          <a:p>
            <a:fld id="{FA00827F-C67D-AB4C-BC32-5995304D8AD3}" type="datetimeFigureOut">
              <a:rPr lang="en-US" smtClean="0"/>
              <a:t>3/18/19</a:t>
            </a:fld>
            <a:endParaRPr lang="en-US"/>
          </a:p>
        </p:txBody>
      </p:sp>
      <p:sp>
        <p:nvSpPr>
          <p:cNvPr id="3" name="Footer Placeholder 2">
            <a:extLst>
              <a:ext uri="{FF2B5EF4-FFF2-40B4-BE49-F238E27FC236}">
                <a16:creationId xmlns:a16="http://schemas.microsoft.com/office/drawing/2014/main" id="{8B25BB19-9F54-1143-A2E4-E78FB6613B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E9E9BE-2CA6-9742-A475-88F305E666AC}"/>
              </a:ext>
            </a:extLst>
          </p:cNvPr>
          <p:cNvSpPr>
            <a:spLocks noGrp="1"/>
          </p:cNvSpPr>
          <p:nvPr>
            <p:ph type="sldNum" sz="quarter" idx="12"/>
          </p:nvPr>
        </p:nvSpPr>
        <p:spPr/>
        <p:txBody>
          <a:bodyPr/>
          <a:lstStyle/>
          <a:p>
            <a:fld id="{498D7917-83D6-1B40-B210-F7FCF11AEF53}" type="slidenum">
              <a:rPr lang="en-US" smtClean="0"/>
              <a:t>‹#›</a:t>
            </a:fld>
            <a:endParaRPr lang="en-US"/>
          </a:p>
        </p:txBody>
      </p:sp>
    </p:spTree>
    <p:extLst>
      <p:ext uri="{BB962C8B-B14F-4D97-AF65-F5344CB8AC3E}">
        <p14:creationId xmlns:p14="http://schemas.microsoft.com/office/powerpoint/2010/main" val="383220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00CA2-91F9-F642-859A-43EE09A19D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B2C323B-F4E5-004A-B9A2-5BD0BEBCD6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50CBB4-6B05-A44B-96A4-C748EEBF48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A0D9AD6-5FA7-E042-BB8D-080063FBA98C}"/>
              </a:ext>
            </a:extLst>
          </p:cNvPr>
          <p:cNvSpPr>
            <a:spLocks noGrp="1"/>
          </p:cNvSpPr>
          <p:nvPr>
            <p:ph type="dt" sz="half" idx="10"/>
          </p:nvPr>
        </p:nvSpPr>
        <p:spPr/>
        <p:txBody>
          <a:bodyPr/>
          <a:lstStyle/>
          <a:p>
            <a:fld id="{FA00827F-C67D-AB4C-BC32-5995304D8AD3}" type="datetimeFigureOut">
              <a:rPr lang="en-US" smtClean="0"/>
              <a:t>3/18/19</a:t>
            </a:fld>
            <a:endParaRPr lang="en-US"/>
          </a:p>
        </p:txBody>
      </p:sp>
      <p:sp>
        <p:nvSpPr>
          <p:cNvPr id="6" name="Footer Placeholder 5">
            <a:extLst>
              <a:ext uri="{FF2B5EF4-FFF2-40B4-BE49-F238E27FC236}">
                <a16:creationId xmlns:a16="http://schemas.microsoft.com/office/drawing/2014/main" id="{42DAB09C-6DE4-B541-AD19-94141AC74F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06BCCC-4129-D44A-AA82-EE4CA349129D}"/>
              </a:ext>
            </a:extLst>
          </p:cNvPr>
          <p:cNvSpPr>
            <a:spLocks noGrp="1"/>
          </p:cNvSpPr>
          <p:nvPr>
            <p:ph type="sldNum" sz="quarter" idx="12"/>
          </p:nvPr>
        </p:nvSpPr>
        <p:spPr/>
        <p:txBody>
          <a:bodyPr/>
          <a:lstStyle/>
          <a:p>
            <a:fld id="{498D7917-83D6-1B40-B210-F7FCF11AEF53}" type="slidenum">
              <a:rPr lang="en-US" smtClean="0"/>
              <a:t>‹#›</a:t>
            </a:fld>
            <a:endParaRPr lang="en-US"/>
          </a:p>
        </p:txBody>
      </p:sp>
    </p:spTree>
    <p:extLst>
      <p:ext uri="{BB962C8B-B14F-4D97-AF65-F5344CB8AC3E}">
        <p14:creationId xmlns:p14="http://schemas.microsoft.com/office/powerpoint/2010/main" val="3497881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541DF-7EF6-7244-B13C-2FBA5BC98A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04C110-A56E-7C46-8EF3-87BFFB1DC7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AD39C62-7B25-AC45-A7DC-EE853153FE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72914CD-F3E0-C148-9BD7-3FBCDBDBB01A}"/>
              </a:ext>
            </a:extLst>
          </p:cNvPr>
          <p:cNvSpPr>
            <a:spLocks noGrp="1"/>
          </p:cNvSpPr>
          <p:nvPr>
            <p:ph type="dt" sz="half" idx="10"/>
          </p:nvPr>
        </p:nvSpPr>
        <p:spPr/>
        <p:txBody>
          <a:bodyPr/>
          <a:lstStyle/>
          <a:p>
            <a:fld id="{FA00827F-C67D-AB4C-BC32-5995304D8AD3}" type="datetimeFigureOut">
              <a:rPr lang="en-US" smtClean="0"/>
              <a:t>3/18/19</a:t>
            </a:fld>
            <a:endParaRPr lang="en-US"/>
          </a:p>
        </p:txBody>
      </p:sp>
      <p:sp>
        <p:nvSpPr>
          <p:cNvPr id="6" name="Footer Placeholder 5">
            <a:extLst>
              <a:ext uri="{FF2B5EF4-FFF2-40B4-BE49-F238E27FC236}">
                <a16:creationId xmlns:a16="http://schemas.microsoft.com/office/drawing/2014/main" id="{E8D6F9E7-EDF6-2944-8609-805CF2B4B1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F0FE8B-7407-A140-9B13-DE807E6000A7}"/>
              </a:ext>
            </a:extLst>
          </p:cNvPr>
          <p:cNvSpPr>
            <a:spLocks noGrp="1"/>
          </p:cNvSpPr>
          <p:nvPr>
            <p:ph type="sldNum" sz="quarter" idx="12"/>
          </p:nvPr>
        </p:nvSpPr>
        <p:spPr/>
        <p:txBody>
          <a:bodyPr/>
          <a:lstStyle/>
          <a:p>
            <a:fld id="{498D7917-83D6-1B40-B210-F7FCF11AEF53}" type="slidenum">
              <a:rPr lang="en-US" smtClean="0"/>
              <a:t>‹#›</a:t>
            </a:fld>
            <a:endParaRPr lang="en-US"/>
          </a:p>
        </p:txBody>
      </p:sp>
    </p:spTree>
    <p:extLst>
      <p:ext uri="{BB962C8B-B14F-4D97-AF65-F5344CB8AC3E}">
        <p14:creationId xmlns:p14="http://schemas.microsoft.com/office/powerpoint/2010/main" val="26272715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75492C-F556-A141-BCCC-022D731392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9480DE-4057-6B4B-B6E8-02F99070A2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5232A2-B0B5-3440-9256-2457B0F715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00827F-C67D-AB4C-BC32-5995304D8AD3}" type="datetimeFigureOut">
              <a:rPr lang="en-US" smtClean="0"/>
              <a:t>3/18/19</a:t>
            </a:fld>
            <a:endParaRPr lang="en-US"/>
          </a:p>
        </p:txBody>
      </p:sp>
      <p:sp>
        <p:nvSpPr>
          <p:cNvPr id="5" name="Footer Placeholder 4">
            <a:extLst>
              <a:ext uri="{FF2B5EF4-FFF2-40B4-BE49-F238E27FC236}">
                <a16:creationId xmlns:a16="http://schemas.microsoft.com/office/drawing/2014/main" id="{9E4C83C8-91AF-C24F-B8D8-624FC541D8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C2E6F88-E646-CA4C-B613-0536CBEC2E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8D7917-83D6-1B40-B210-F7FCF11AEF53}" type="slidenum">
              <a:rPr lang="en-US" smtClean="0"/>
              <a:t>‹#›</a:t>
            </a:fld>
            <a:endParaRPr lang="en-US"/>
          </a:p>
        </p:txBody>
      </p:sp>
    </p:spTree>
    <p:extLst>
      <p:ext uri="{BB962C8B-B14F-4D97-AF65-F5344CB8AC3E}">
        <p14:creationId xmlns:p14="http://schemas.microsoft.com/office/powerpoint/2010/main" val="1238352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s://en.wikipedia.org/wiki/Data_integrity" TargetMode="External"/><Relationship Id="rId3" Type="http://schemas.openxmlformats.org/officeDocument/2006/relationships/hyperlink" Target="https://en.wikipedia.org/wiki/Distributed_version_control" TargetMode="External"/><Relationship Id="rId7" Type="http://schemas.openxmlformats.org/officeDocument/2006/relationships/hyperlink" Target="https://en.wikipedia.org/wiki/Computer_file" TargetMode="External"/><Relationship Id="rId2" Type="http://schemas.openxmlformats.org/officeDocument/2006/relationships/image" Target="../media/image3.tiff"/><Relationship Id="rId1" Type="http://schemas.openxmlformats.org/officeDocument/2006/relationships/slideLayout" Target="../slideLayouts/slideLayout1.xml"/><Relationship Id="rId6" Type="http://schemas.openxmlformats.org/officeDocument/2006/relationships/hyperlink" Target="https://en.wikipedia.org/wiki/Programmer" TargetMode="External"/><Relationship Id="rId5" Type="http://schemas.openxmlformats.org/officeDocument/2006/relationships/hyperlink" Target="https://en.wikipedia.org/wiki/Software_development" TargetMode="External"/><Relationship Id="rId4" Type="http://schemas.openxmlformats.org/officeDocument/2006/relationships/hyperlink" Target="https://en.wikipedia.org/wiki/Source_code"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s://git-scm.com/book/en/v2/Getting-Started-Installing-Gi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60468A-2258-B648-ADE2-2157381823E5}"/>
              </a:ext>
            </a:extLst>
          </p:cNvPr>
          <p:cNvSpPr>
            <a:spLocks noGrp="1"/>
          </p:cNvSpPr>
          <p:nvPr>
            <p:ph idx="1"/>
          </p:nvPr>
        </p:nvSpPr>
        <p:spPr>
          <a:xfrm>
            <a:off x="776555" y="561903"/>
            <a:ext cx="10515600" cy="4351338"/>
          </a:xfrm>
        </p:spPr>
        <p:txBody>
          <a:bodyPr>
            <a:noAutofit/>
          </a:bodyPr>
          <a:lstStyle/>
          <a:p>
            <a:pPr marL="0" indent="0" algn="ctr">
              <a:buNone/>
            </a:pPr>
            <a:r>
              <a:rPr lang="en-CA" sz="3600" b="1" dirty="0"/>
              <a:t>An introduction to Git: what it is, and how to use it</a:t>
            </a:r>
          </a:p>
          <a:p>
            <a:pPr marL="0" indent="0" algn="ctr">
              <a:buNone/>
            </a:pPr>
            <a:endParaRPr lang="en-CA" sz="3600" b="1" dirty="0"/>
          </a:p>
          <a:p>
            <a:pPr marL="0" indent="0" algn="ctr">
              <a:buNone/>
            </a:pPr>
            <a:endParaRPr lang="en-CA" sz="3600" b="1" dirty="0"/>
          </a:p>
          <a:p>
            <a:pPr marL="0" indent="0" algn="ctr">
              <a:buNone/>
            </a:pPr>
            <a:endParaRPr lang="en-CA" sz="3600" b="1" dirty="0"/>
          </a:p>
          <a:p>
            <a:pPr marL="0" indent="0" algn="ctr">
              <a:buNone/>
            </a:pPr>
            <a:endParaRPr lang="en-CA" sz="3600" b="1" dirty="0"/>
          </a:p>
          <a:p>
            <a:pPr marL="0" indent="0" algn="ctr">
              <a:buNone/>
            </a:pPr>
            <a:endParaRPr lang="en-CA" sz="3600" b="1" dirty="0"/>
          </a:p>
          <a:p>
            <a:pPr marL="0" indent="0" algn="ctr">
              <a:buNone/>
            </a:pPr>
            <a:endParaRPr lang="en-CA" sz="3600" b="1" dirty="0"/>
          </a:p>
          <a:p>
            <a:pPr marL="0" indent="0" algn="ctr">
              <a:buNone/>
            </a:pPr>
            <a:r>
              <a:rPr lang="en-CA" sz="3600" b="1" dirty="0" err="1"/>
              <a:t>Noushin</a:t>
            </a:r>
            <a:r>
              <a:rPr lang="en-CA" sz="3600" b="1" dirty="0"/>
              <a:t> </a:t>
            </a:r>
            <a:r>
              <a:rPr lang="en-CA" sz="3600" b="1" dirty="0" err="1"/>
              <a:t>Nabavi</a:t>
            </a:r>
            <a:endParaRPr lang="en-CA" sz="3600" b="1" dirty="0"/>
          </a:p>
          <a:p>
            <a:pPr marL="0" indent="0" algn="ctr">
              <a:buNone/>
            </a:pPr>
            <a:r>
              <a:rPr lang="en-CA" sz="3600" b="1" dirty="0"/>
              <a:t>2019-03-17</a:t>
            </a:r>
          </a:p>
          <a:p>
            <a:pPr marL="0" indent="0" algn="ctr">
              <a:buNone/>
            </a:pPr>
            <a:br>
              <a:rPr lang="en-CA" sz="3600" b="1" dirty="0"/>
            </a:br>
            <a:endParaRPr lang="en-CA" sz="3600" b="1" dirty="0"/>
          </a:p>
          <a:p>
            <a:pPr algn="ctr"/>
            <a:endParaRPr lang="en-US" sz="3600" b="1" dirty="0"/>
          </a:p>
        </p:txBody>
      </p:sp>
      <p:pic>
        <p:nvPicPr>
          <p:cNvPr id="4" name="Picture 3">
            <a:extLst>
              <a:ext uri="{FF2B5EF4-FFF2-40B4-BE49-F238E27FC236}">
                <a16:creationId xmlns:a16="http://schemas.microsoft.com/office/drawing/2014/main" id="{37FC0BC2-5843-2840-B750-479AB5D5D31B}"/>
              </a:ext>
            </a:extLst>
          </p:cNvPr>
          <p:cNvPicPr>
            <a:picLocks noChangeAspect="1"/>
          </p:cNvPicPr>
          <p:nvPr/>
        </p:nvPicPr>
        <p:blipFill>
          <a:blip r:embed="rId2"/>
          <a:stretch>
            <a:fillRect/>
          </a:stretch>
        </p:blipFill>
        <p:spPr>
          <a:xfrm>
            <a:off x="6629757" y="1773103"/>
            <a:ext cx="2425700" cy="2425700"/>
          </a:xfrm>
          <a:prstGeom prst="rect">
            <a:avLst/>
          </a:prstGeom>
        </p:spPr>
      </p:pic>
      <p:pic>
        <p:nvPicPr>
          <p:cNvPr id="5" name="Picture 4">
            <a:extLst>
              <a:ext uri="{FF2B5EF4-FFF2-40B4-BE49-F238E27FC236}">
                <a16:creationId xmlns:a16="http://schemas.microsoft.com/office/drawing/2014/main" id="{D9C2DE08-13A4-1941-A278-859977427046}"/>
              </a:ext>
            </a:extLst>
          </p:cNvPr>
          <p:cNvPicPr>
            <a:picLocks noChangeAspect="1"/>
          </p:cNvPicPr>
          <p:nvPr/>
        </p:nvPicPr>
        <p:blipFill>
          <a:blip r:embed="rId3"/>
          <a:stretch>
            <a:fillRect/>
          </a:stretch>
        </p:blipFill>
        <p:spPr>
          <a:xfrm>
            <a:off x="2142161" y="2005345"/>
            <a:ext cx="4027794" cy="2114592"/>
          </a:xfrm>
          <a:prstGeom prst="rect">
            <a:avLst/>
          </a:prstGeom>
        </p:spPr>
      </p:pic>
    </p:spTree>
    <p:extLst>
      <p:ext uri="{BB962C8B-B14F-4D97-AF65-F5344CB8AC3E}">
        <p14:creationId xmlns:p14="http://schemas.microsoft.com/office/powerpoint/2010/main" val="23893408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5640A1-C0EF-894D-A25C-44C1FDBFF269}"/>
              </a:ext>
            </a:extLst>
          </p:cNvPr>
          <p:cNvSpPr>
            <a:spLocks noGrp="1"/>
          </p:cNvSpPr>
          <p:nvPr>
            <p:ph idx="1"/>
          </p:nvPr>
        </p:nvSpPr>
        <p:spPr>
          <a:xfrm>
            <a:off x="638695" y="271145"/>
            <a:ext cx="10515600" cy="4351338"/>
          </a:xfrm>
        </p:spPr>
        <p:txBody>
          <a:bodyPr>
            <a:normAutofit/>
          </a:bodyPr>
          <a:lstStyle/>
          <a:p>
            <a:pPr marL="0" indent="0">
              <a:buNone/>
            </a:pPr>
            <a:r>
              <a:rPr lang="en-CA" sz="2500" b="1" dirty="0"/>
              <a:t>Branches</a:t>
            </a:r>
          </a:p>
          <a:p>
            <a:r>
              <a:rPr lang="en-CA" sz="2500" dirty="0"/>
              <a:t>Up until now we have not created any branch in Git. By default, Git commits go into the </a:t>
            </a:r>
            <a:r>
              <a:rPr lang="en-CA" sz="2500" b="1" dirty="0"/>
              <a:t>master</a:t>
            </a:r>
            <a:r>
              <a:rPr lang="en-CA" sz="2500" dirty="0"/>
              <a:t> branch.</a:t>
            </a:r>
          </a:p>
          <a:p>
            <a:endParaRPr lang="en-CA" sz="2500" dirty="0"/>
          </a:p>
          <a:p>
            <a:pPr marL="0" indent="0">
              <a:buNone/>
            </a:pPr>
            <a:r>
              <a:rPr lang="en-CA" sz="2500" b="1" dirty="0"/>
              <a:t>What is a branch?</a:t>
            </a:r>
          </a:p>
          <a:p>
            <a:r>
              <a:rPr lang="en-CA" sz="2500" dirty="0"/>
              <a:t>A branch is nothing but a pointer to the latest commit in the Git repository. So currently our master branch is a pointer to the second commit “</a:t>
            </a:r>
            <a:r>
              <a:rPr lang="en-CA" sz="2500" dirty="0" err="1"/>
              <a:t>demo.txt</a:t>
            </a:r>
            <a:r>
              <a:rPr lang="en-CA" sz="2500" dirty="0"/>
              <a:t> file is modified”.</a:t>
            </a:r>
          </a:p>
          <a:p>
            <a:pPr marL="0" indent="0">
              <a:buNone/>
            </a:pPr>
            <a:br>
              <a:rPr lang="en-CA" sz="2500" dirty="0"/>
            </a:br>
            <a:endParaRPr lang="en-US" sz="2500" dirty="0"/>
          </a:p>
        </p:txBody>
      </p:sp>
      <p:pic>
        <p:nvPicPr>
          <p:cNvPr id="4" name="Picture 3">
            <a:extLst>
              <a:ext uri="{FF2B5EF4-FFF2-40B4-BE49-F238E27FC236}">
                <a16:creationId xmlns:a16="http://schemas.microsoft.com/office/drawing/2014/main" id="{6C7E066A-64E8-8841-817E-302C4DF2941E}"/>
              </a:ext>
            </a:extLst>
          </p:cNvPr>
          <p:cNvPicPr>
            <a:picLocks noChangeAspect="1"/>
          </p:cNvPicPr>
          <p:nvPr/>
        </p:nvPicPr>
        <p:blipFill>
          <a:blip r:embed="rId2"/>
          <a:stretch>
            <a:fillRect/>
          </a:stretch>
        </p:blipFill>
        <p:spPr>
          <a:xfrm>
            <a:off x="5896495" y="3422150"/>
            <a:ext cx="3192124" cy="3192124"/>
          </a:xfrm>
          <a:prstGeom prst="rect">
            <a:avLst/>
          </a:prstGeom>
        </p:spPr>
      </p:pic>
    </p:spTree>
    <p:extLst>
      <p:ext uri="{BB962C8B-B14F-4D97-AF65-F5344CB8AC3E}">
        <p14:creationId xmlns:p14="http://schemas.microsoft.com/office/powerpoint/2010/main" val="12927912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57E435-ED58-8348-B0F0-339D85787139}"/>
              </a:ext>
            </a:extLst>
          </p:cNvPr>
          <p:cNvSpPr>
            <a:spLocks noGrp="1"/>
          </p:cNvSpPr>
          <p:nvPr>
            <p:ph idx="1"/>
          </p:nvPr>
        </p:nvSpPr>
        <p:spPr>
          <a:xfrm>
            <a:off x="653265" y="192034"/>
            <a:ext cx="10515600" cy="5653962"/>
          </a:xfrm>
        </p:spPr>
        <p:txBody>
          <a:bodyPr/>
          <a:lstStyle/>
          <a:p>
            <a:pPr marL="0" indent="0">
              <a:buNone/>
            </a:pPr>
            <a:r>
              <a:rPr lang="en-CA" dirty="0"/>
              <a:t>8. Create a New Branch in local folder</a:t>
            </a:r>
          </a:p>
          <a:p>
            <a:r>
              <a:rPr lang="en-CA" dirty="0"/>
              <a:t>Create a new branch called </a:t>
            </a:r>
            <a:r>
              <a:rPr lang="en-CA" b="1" dirty="0"/>
              <a:t>test</a:t>
            </a:r>
            <a:r>
              <a:rPr lang="en-CA" dirty="0"/>
              <a:t> using the following command:</a:t>
            </a:r>
          </a:p>
          <a:p>
            <a:pPr marL="0" indent="0">
              <a:buNone/>
            </a:pPr>
            <a:r>
              <a:rPr lang="en-CA" dirty="0"/>
              <a:t>	`</a:t>
            </a:r>
            <a:r>
              <a:rPr lang="en-CA" dirty="0">
                <a:solidFill>
                  <a:schemeClr val="accent1"/>
                </a:solidFill>
              </a:rPr>
              <a:t>git branch test</a:t>
            </a:r>
            <a:r>
              <a:rPr lang="en-CA" dirty="0"/>
              <a:t>`</a:t>
            </a:r>
            <a:br>
              <a:rPr lang="en-CA" dirty="0"/>
            </a:br>
            <a:endParaRPr lang="en-US" dirty="0"/>
          </a:p>
        </p:txBody>
      </p:sp>
      <p:sp>
        <p:nvSpPr>
          <p:cNvPr id="4" name="Rectangle 3">
            <a:extLst>
              <a:ext uri="{FF2B5EF4-FFF2-40B4-BE49-F238E27FC236}">
                <a16:creationId xmlns:a16="http://schemas.microsoft.com/office/drawing/2014/main" id="{D97E1C3C-8BA0-1441-AF29-606F48296431}"/>
              </a:ext>
            </a:extLst>
          </p:cNvPr>
          <p:cNvSpPr/>
          <p:nvPr/>
        </p:nvSpPr>
        <p:spPr>
          <a:xfrm>
            <a:off x="910975" y="2197984"/>
            <a:ext cx="9578940" cy="4247317"/>
          </a:xfrm>
          <a:prstGeom prst="rect">
            <a:avLst/>
          </a:prstGeom>
        </p:spPr>
        <p:txBody>
          <a:bodyPr wrap="square">
            <a:spAutoFit/>
          </a:bodyPr>
          <a:lstStyle/>
          <a:p>
            <a:r>
              <a:rPr lang="en-CA" b="1" i="0" u="none" strike="noStrike" dirty="0">
                <a:effectLst/>
                <a:latin typeface="medium-content-sans-serif-font"/>
              </a:rPr>
              <a:t>Do Some Commits in the New Branch</a:t>
            </a:r>
          </a:p>
          <a:p>
            <a:r>
              <a:rPr lang="en-CA" b="0" i="0" u="none" strike="noStrike" dirty="0">
                <a:effectLst/>
                <a:latin typeface="medium-content-serif-font"/>
              </a:rPr>
              <a:t>Modify </a:t>
            </a:r>
            <a:r>
              <a:rPr lang="en-CA" b="0" i="0" u="none" strike="noStrike" dirty="0" err="1">
                <a:effectLst/>
                <a:latin typeface="medium-content-serif-font"/>
              </a:rPr>
              <a:t>demo.txt</a:t>
            </a:r>
            <a:r>
              <a:rPr lang="en-CA" b="0" i="0" u="none" strike="noStrike" dirty="0">
                <a:effectLst/>
                <a:latin typeface="medium-content-serif-font"/>
              </a:rPr>
              <a:t> by adding the following snippet:</a:t>
            </a:r>
          </a:p>
          <a:p>
            <a:r>
              <a:rPr lang="en-CA" dirty="0"/>
              <a:t>Initial Content </a:t>
            </a:r>
            <a:br>
              <a:rPr lang="en-CA" dirty="0"/>
            </a:br>
            <a:r>
              <a:rPr lang="en-CA" dirty="0"/>
              <a:t>Adding more Content </a:t>
            </a:r>
            <a:br>
              <a:rPr lang="en-CA" dirty="0"/>
            </a:br>
            <a:r>
              <a:rPr lang="en-CA" dirty="0"/>
              <a:t>Adding some Content from test Branch</a:t>
            </a:r>
          </a:p>
          <a:p>
            <a:endParaRPr lang="en-CA" b="0" i="0" u="none" strike="noStrike" dirty="0">
              <a:effectLst/>
              <a:latin typeface="medium-content-serif-font"/>
            </a:endParaRPr>
          </a:p>
          <a:p>
            <a:r>
              <a:rPr lang="en-CA" b="0" i="0" u="none" strike="noStrike" dirty="0">
                <a:effectLst/>
                <a:latin typeface="medium-content-serif-font"/>
              </a:rPr>
              <a:t>Now stage and commit using the following commands:</a:t>
            </a:r>
          </a:p>
          <a:p>
            <a:r>
              <a:rPr lang="en-CA" dirty="0"/>
              <a:t>	`</a:t>
            </a:r>
            <a:r>
              <a:rPr lang="en-CA" dirty="0">
                <a:solidFill>
                  <a:schemeClr val="accent1"/>
                </a:solidFill>
              </a:rPr>
              <a:t>git add </a:t>
            </a:r>
            <a:r>
              <a:rPr lang="en-CA" dirty="0" err="1">
                <a:solidFill>
                  <a:schemeClr val="accent1"/>
                </a:solidFill>
              </a:rPr>
              <a:t>demo.txt</a:t>
            </a:r>
            <a:r>
              <a:rPr lang="en-CA" dirty="0">
                <a:solidFill>
                  <a:schemeClr val="accent1"/>
                </a:solidFill>
              </a:rPr>
              <a:t> </a:t>
            </a:r>
            <a:r>
              <a:rPr lang="en-CA" dirty="0"/>
              <a:t>`</a:t>
            </a:r>
            <a:br>
              <a:rPr lang="en-CA" dirty="0"/>
            </a:br>
            <a:r>
              <a:rPr lang="en-CA" dirty="0"/>
              <a:t>	`</a:t>
            </a:r>
            <a:r>
              <a:rPr lang="en-CA" dirty="0">
                <a:solidFill>
                  <a:schemeClr val="accent1"/>
                </a:solidFill>
              </a:rPr>
              <a:t>git commit -m "Test Branch Commit”</a:t>
            </a:r>
            <a:r>
              <a:rPr lang="en-CA" dirty="0"/>
              <a:t>`</a:t>
            </a:r>
          </a:p>
          <a:p>
            <a:endParaRPr lang="en-CA" dirty="0"/>
          </a:p>
          <a:p>
            <a:r>
              <a:rPr lang="en-CA" dirty="0"/>
              <a:t>You can verify the commit history in Test Branch using:</a:t>
            </a:r>
          </a:p>
          <a:p>
            <a:r>
              <a:rPr lang="en-CA" dirty="0"/>
              <a:t>	`</a:t>
            </a:r>
            <a:r>
              <a:rPr lang="en-CA" dirty="0">
                <a:solidFill>
                  <a:schemeClr val="accent1"/>
                </a:solidFill>
              </a:rPr>
              <a:t>git log</a:t>
            </a:r>
            <a:r>
              <a:rPr lang="en-CA" dirty="0"/>
              <a:t>`</a:t>
            </a:r>
          </a:p>
          <a:p>
            <a:br>
              <a:rPr lang="en-CA" dirty="0"/>
            </a:br>
            <a:br>
              <a:rPr lang="en-CA" dirty="0"/>
            </a:br>
            <a:endParaRPr lang="en-US" dirty="0"/>
          </a:p>
        </p:txBody>
      </p:sp>
    </p:spTree>
    <p:extLst>
      <p:ext uri="{BB962C8B-B14F-4D97-AF65-F5344CB8AC3E}">
        <p14:creationId xmlns:p14="http://schemas.microsoft.com/office/powerpoint/2010/main" val="3908428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72E6E5-E336-7141-8117-80A54B0636D0}"/>
              </a:ext>
            </a:extLst>
          </p:cNvPr>
          <p:cNvSpPr>
            <a:spLocks noGrp="1"/>
          </p:cNvSpPr>
          <p:nvPr>
            <p:ph idx="1"/>
          </p:nvPr>
        </p:nvSpPr>
        <p:spPr>
          <a:xfrm>
            <a:off x="540250" y="284502"/>
            <a:ext cx="10515600" cy="4351338"/>
          </a:xfrm>
        </p:spPr>
        <p:txBody>
          <a:bodyPr>
            <a:noAutofit/>
          </a:bodyPr>
          <a:lstStyle/>
          <a:p>
            <a:pPr marL="0" indent="0">
              <a:buNone/>
            </a:pPr>
            <a:r>
              <a:rPr lang="en-CA" sz="2500" dirty="0"/>
              <a:t>9. Merging:</a:t>
            </a:r>
          </a:p>
          <a:p>
            <a:pPr marL="0" indent="0">
              <a:buNone/>
            </a:pPr>
            <a:r>
              <a:rPr lang="en-CA" sz="2500" dirty="0"/>
              <a:t>Currently, Test Branch is ahead of the Master by 1 commit. Let’s say that now we want all the code in the Test Branch to be brought back to the Master Branch. This is where git merge is very useful.</a:t>
            </a:r>
          </a:p>
          <a:p>
            <a:pPr marL="0" indent="0">
              <a:buNone/>
            </a:pPr>
            <a:endParaRPr lang="en-CA" sz="2500" dirty="0"/>
          </a:p>
          <a:p>
            <a:pPr marL="0" indent="0">
              <a:buNone/>
            </a:pPr>
            <a:r>
              <a:rPr lang="en-CA" sz="2500" dirty="0"/>
              <a:t>In order to merge the code from the test branch into the master branch, follow these steps:</a:t>
            </a:r>
          </a:p>
          <a:p>
            <a:pPr marL="0" indent="0">
              <a:buNone/>
            </a:pPr>
            <a:endParaRPr lang="en-CA" sz="2500" dirty="0"/>
          </a:p>
          <a:p>
            <a:r>
              <a:rPr lang="en-CA" sz="2500" dirty="0"/>
              <a:t>First go back to the master branch:</a:t>
            </a:r>
          </a:p>
          <a:p>
            <a:pPr marL="0" indent="0">
              <a:buNone/>
            </a:pPr>
            <a:r>
              <a:rPr lang="en-CA" sz="2500" dirty="0"/>
              <a:t>	`</a:t>
            </a:r>
            <a:r>
              <a:rPr lang="en-CA" sz="2500" dirty="0">
                <a:solidFill>
                  <a:schemeClr val="accent1"/>
                </a:solidFill>
              </a:rPr>
              <a:t>git checkout master</a:t>
            </a:r>
            <a:r>
              <a:rPr lang="en-CA" sz="2500" dirty="0"/>
              <a:t>`</a:t>
            </a:r>
          </a:p>
          <a:p>
            <a:r>
              <a:rPr lang="en-CA" sz="2500" dirty="0"/>
              <a:t>Then run the merge command:</a:t>
            </a:r>
          </a:p>
          <a:p>
            <a:pPr marL="0" indent="0">
              <a:buNone/>
            </a:pPr>
            <a:r>
              <a:rPr lang="en-CA" sz="2500" dirty="0"/>
              <a:t>	`</a:t>
            </a:r>
            <a:r>
              <a:rPr lang="en-CA" sz="2500" dirty="0">
                <a:solidFill>
                  <a:schemeClr val="accent1"/>
                </a:solidFill>
              </a:rPr>
              <a:t>git merge test</a:t>
            </a:r>
            <a:r>
              <a:rPr lang="en-CA" sz="2500" dirty="0"/>
              <a:t>`</a:t>
            </a:r>
            <a:br>
              <a:rPr lang="en-CA" sz="2500" dirty="0"/>
            </a:br>
            <a:endParaRPr lang="en-US" sz="2500" dirty="0"/>
          </a:p>
        </p:txBody>
      </p:sp>
      <p:sp>
        <p:nvSpPr>
          <p:cNvPr id="4" name="Rectangle 3">
            <a:extLst>
              <a:ext uri="{FF2B5EF4-FFF2-40B4-BE49-F238E27FC236}">
                <a16:creationId xmlns:a16="http://schemas.microsoft.com/office/drawing/2014/main" id="{0D71A9B2-5EC1-2742-957A-DE9AD2A61E30}"/>
              </a:ext>
            </a:extLst>
          </p:cNvPr>
          <p:cNvSpPr/>
          <p:nvPr/>
        </p:nvSpPr>
        <p:spPr>
          <a:xfrm>
            <a:off x="2143875" y="6024098"/>
            <a:ext cx="9373456" cy="923330"/>
          </a:xfrm>
          <a:prstGeom prst="rect">
            <a:avLst/>
          </a:prstGeom>
        </p:spPr>
        <p:txBody>
          <a:bodyPr wrap="square">
            <a:spAutoFit/>
          </a:bodyPr>
          <a:lstStyle/>
          <a:p>
            <a:r>
              <a:rPr lang="en-CA" b="0" i="0" u="none" strike="noStrike" dirty="0">
                <a:effectLst/>
                <a:latin typeface="medium-content-serif-font"/>
              </a:rPr>
              <a:t>Run `</a:t>
            </a:r>
            <a:r>
              <a:rPr lang="en-CA" b="0" i="0" u="none" strike="noStrike" dirty="0">
                <a:solidFill>
                  <a:schemeClr val="accent1"/>
                </a:solidFill>
                <a:effectLst/>
                <a:latin typeface="medium-content-serif-font"/>
              </a:rPr>
              <a:t>git log</a:t>
            </a:r>
            <a:r>
              <a:rPr lang="en-CA" b="0" i="0" u="none" strike="noStrike" dirty="0">
                <a:effectLst/>
                <a:latin typeface="medium-content-serif-font"/>
              </a:rPr>
              <a:t>`</a:t>
            </a:r>
            <a:r>
              <a:rPr lang="en-CA" b="1" i="0" u="none" strike="noStrike" dirty="0">
                <a:effectLst/>
                <a:latin typeface="medium-content-serif-font"/>
              </a:rPr>
              <a:t> </a:t>
            </a:r>
            <a:r>
              <a:rPr lang="en-CA" b="0" i="0" u="none" strike="noStrike" dirty="0">
                <a:effectLst/>
                <a:latin typeface="medium-content-serif-font"/>
              </a:rPr>
              <a:t>now and you will notice that the master also has 3 commits.</a:t>
            </a:r>
          </a:p>
          <a:p>
            <a:br>
              <a:rPr lang="en-CA" dirty="0"/>
            </a:br>
            <a:endParaRPr lang="en-US" dirty="0"/>
          </a:p>
        </p:txBody>
      </p:sp>
    </p:spTree>
    <p:extLst>
      <p:ext uri="{BB962C8B-B14F-4D97-AF65-F5344CB8AC3E}">
        <p14:creationId xmlns:p14="http://schemas.microsoft.com/office/powerpoint/2010/main" val="15677875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EBC0C4-B29A-F44B-A269-7FDA188C9ED1}"/>
              </a:ext>
            </a:extLst>
          </p:cNvPr>
          <p:cNvSpPr>
            <a:spLocks noGrp="1"/>
          </p:cNvSpPr>
          <p:nvPr>
            <p:ph idx="1"/>
          </p:nvPr>
        </p:nvSpPr>
        <p:spPr>
          <a:xfrm>
            <a:off x="735458" y="243404"/>
            <a:ext cx="10515600" cy="4351338"/>
          </a:xfrm>
        </p:spPr>
        <p:txBody>
          <a:bodyPr>
            <a:normAutofit/>
          </a:bodyPr>
          <a:lstStyle/>
          <a:p>
            <a:pPr marL="0" indent="0">
              <a:buNone/>
            </a:pPr>
            <a:r>
              <a:rPr lang="en-CA" sz="2500" b="1" dirty="0"/>
              <a:t>The Remote Git Repository</a:t>
            </a:r>
          </a:p>
          <a:p>
            <a:r>
              <a:rPr lang="en-CA" sz="2500" dirty="0"/>
              <a:t>Until now, we have been working only in the local repository. Each developer will work in their local repository but eventually, they will push the code into a remote repository. Once the code is in the remote repository, other developers can see and modify that code.</a:t>
            </a:r>
          </a:p>
          <a:p>
            <a:pPr marL="0" indent="0">
              <a:buNone/>
            </a:pPr>
            <a:br>
              <a:rPr lang="en-CA" sz="2500" dirty="0">
                <a:effectLst/>
              </a:rPr>
            </a:br>
            <a:endParaRPr lang="en-CA" sz="2500" dirty="0">
              <a:effectLst/>
            </a:endParaRPr>
          </a:p>
          <a:p>
            <a:endParaRPr lang="en-US" sz="2500" dirty="0"/>
          </a:p>
        </p:txBody>
      </p:sp>
      <p:pic>
        <p:nvPicPr>
          <p:cNvPr id="4" name="Picture 3">
            <a:extLst>
              <a:ext uri="{FF2B5EF4-FFF2-40B4-BE49-F238E27FC236}">
                <a16:creationId xmlns:a16="http://schemas.microsoft.com/office/drawing/2014/main" id="{1EDD72C6-9224-EB41-A288-883ADB22FBF7}"/>
              </a:ext>
            </a:extLst>
          </p:cNvPr>
          <p:cNvPicPr>
            <a:picLocks noChangeAspect="1"/>
          </p:cNvPicPr>
          <p:nvPr/>
        </p:nvPicPr>
        <p:blipFill>
          <a:blip r:embed="rId2"/>
          <a:stretch>
            <a:fillRect/>
          </a:stretch>
        </p:blipFill>
        <p:spPr>
          <a:xfrm>
            <a:off x="1497103" y="2661363"/>
            <a:ext cx="9156700" cy="3035300"/>
          </a:xfrm>
          <a:prstGeom prst="rect">
            <a:avLst/>
          </a:prstGeom>
        </p:spPr>
      </p:pic>
      <p:sp>
        <p:nvSpPr>
          <p:cNvPr id="5" name="Rectangle 4">
            <a:extLst>
              <a:ext uri="{FF2B5EF4-FFF2-40B4-BE49-F238E27FC236}">
                <a16:creationId xmlns:a16="http://schemas.microsoft.com/office/drawing/2014/main" id="{2CFA98F2-F2DF-8248-AD9A-D404682904DD}"/>
              </a:ext>
            </a:extLst>
          </p:cNvPr>
          <p:cNvSpPr/>
          <p:nvPr/>
        </p:nvSpPr>
        <p:spPr>
          <a:xfrm>
            <a:off x="4147337" y="5934670"/>
            <a:ext cx="6096000" cy="923330"/>
          </a:xfrm>
          <a:prstGeom prst="rect">
            <a:avLst/>
          </a:prstGeom>
        </p:spPr>
        <p:txBody>
          <a:bodyPr>
            <a:spAutoFit/>
          </a:bodyPr>
          <a:lstStyle/>
          <a:p>
            <a:r>
              <a:rPr lang="en-CA" b="1" i="0" u="none" strike="noStrike" dirty="0">
                <a:effectLst/>
                <a:latin typeface="medium-content-sans-serif-font"/>
              </a:rPr>
              <a:t>GitHub </a:t>
            </a:r>
            <a:r>
              <a:rPr lang="en-CA" b="0" i="0" u="none" strike="noStrike" dirty="0">
                <a:effectLst/>
                <a:latin typeface="medium-content-serif-font"/>
              </a:rPr>
              <a:t>can be used for the remote repository.</a:t>
            </a:r>
          </a:p>
          <a:p>
            <a:br>
              <a:rPr lang="en-CA" dirty="0"/>
            </a:br>
            <a:endParaRPr lang="en-US" dirty="0"/>
          </a:p>
        </p:txBody>
      </p:sp>
      <p:sp>
        <p:nvSpPr>
          <p:cNvPr id="6" name="Rectangle 5">
            <a:extLst>
              <a:ext uri="{FF2B5EF4-FFF2-40B4-BE49-F238E27FC236}">
                <a16:creationId xmlns:a16="http://schemas.microsoft.com/office/drawing/2014/main" id="{72FB9FF6-5FEC-5448-B735-75C4EBEE2D54}"/>
              </a:ext>
            </a:extLst>
          </p:cNvPr>
          <p:cNvSpPr/>
          <p:nvPr/>
        </p:nvSpPr>
        <p:spPr>
          <a:xfrm>
            <a:off x="3993222" y="6255066"/>
            <a:ext cx="6096000" cy="923330"/>
          </a:xfrm>
          <a:prstGeom prst="rect">
            <a:avLst/>
          </a:prstGeom>
        </p:spPr>
        <p:txBody>
          <a:bodyPr>
            <a:spAutoFit/>
          </a:bodyPr>
          <a:lstStyle/>
          <a:p>
            <a:r>
              <a:rPr lang="en-CA" b="0" i="0" u="none" strike="noStrike" dirty="0">
                <a:effectLst/>
                <a:latin typeface="medium-content-serif-font"/>
              </a:rPr>
              <a:t>Go to </a:t>
            </a:r>
            <a:r>
              <a:rPr lang="en-CA" b="0" i="0" u="none" strike="noStrike" dirty="0">
                <a:effectLst/>
                <a:latin typeface="medium-content-serif-font"/>
                <a:hlinkClick r:id="rId3"/>
              </a:rPr>
              <a:t>https://github.com/</a:t>
            </a:r>
            <a:r>
              <a:rPr lang="en-CA" b="0" i="0" u="none" strike="noStrike" dirty="0">
                <a:effectLst/>
                <a:latin typeface="medium-content-serif-font"/>
              </a:rPr>
              <a:t> and create an account.</a:t>
            </a:r>
          </a:p>
          <a:p>
            <a:br>
              <a:rPr lang="en-CA" dirty="0"/>
            </a:br>
            <a:endParaRPr lang="en-US" dirty="0"/>
          </a:p>
        </p:txBody>
      </p:sp>
    </p:spTree>
    <p:extLst>
      <p:ext uri="{BB962C8B-B14F-4D97-AF65-F5344CB8AC3E}">
        <p14:creationId xmlns:p14="http://schemas.microsoft.com/office/powerpoint/2010/main" val="782294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418139-7D4A-C84F-A26F-5969483163BA}"/>
              </a:ext>
            </a:extLst>
          </p:cNvPr>
          <p:cNvSpPr>
            <a:spLocks noGrp="1"/>
          </p:cNvSpPr>
          <p:nvPr>
            <p:ph idx="1"/>
          </p:nvPr>
        </p:nvSpPr>
        <p:spPr>
          <a:xfrm>
            <a:off x="437507" y="253679"/>
            <a:ext cx="11511337" cy="4351338"/>
          </a:xfrm>
        </p:spPr>
        <p:txBody>
          <a:bodyPr>
            <a:noAutofit/>
          </a:bodyPr>
          <a:lstStyle/>
          <a:p>
            <a:pPr marL="0" indent="0">
              <a:buNone/>
            </a:pPr>
            <a:r>
              <a:rPr lang="en-CA" sz="2500" dirty="0"/>
              <a:t>10. </a:t>
            </a:r>
            <a:r>
              <a:rPr lang="en-CA" sz="2500" dirty="0" err="1"/>
              <a:t>Github</a:t>
            </a:r>
            <a:r>
              <a:rPr lang="en-CA" sz="2500" dirty="0"/>
              <a:t> commands: </a:t>
            </a:r>
          </a:p>
          <a:p>
            <a:r>
              <a:rPr lang="en-CA" sz="2500" dirty="0"/>
              <a:t>In order to point your local repository to the remote repository, use the following command:</a:t>
            </a:r>
          </a:p>
          <a:p>
            <a:pPr marL="0" indent="0">
              <a:buNone/>
            </a:pPr>
            <a:r>
              <a:rPr lang="en-CA" sz="2500" dirty="0"/>
              <a:t>	`</a:t>
            </a:r>
            <a:r>
              <a:rPr lang="en-CA" sz="2500" dirty="0">
                <a:solidFill>
                  <a:schemeClr val="accent1"/>
                </a:solidFill>
              </a:rPr>
              <a:t>git remote add origin [repository </a:t>
            </a:r>
            <a:r>
              <a:rPr lang="en-CA" sz="2500" dirty="0" err="1">
                <a:solidFill>
                  <a:schemeClr val="accent1"/>
                </a:solidFill>
              </a:rPr>
              <a:t>url</a:t>
            </a:r>
            <a:r>
              <a:rPr lang="en-CA" sz="2500" dirty="0">
                <a:solidFill>
                  <a:schemeClr val="accent1"/>
                </a:solidFill>
              </a:rPr>
              <a:t>]</a:t>
            </a:r>
            <a:r>
              <a:rPr lang="en-CA" sz="2500" dirty="0"/>
              <a:t>`</a:t>
            </a:r>
            <a:endParaRPr lang="en-CA" sz="2500" b="1" dirty="0"/>
          </a:p>
          <a:p>
            <a:r>
              <a:rPr lang="en-CA" sz="2500" dirty="0"/>
              <a:t>In order to push all the code from the local repository into the remote repository, use the following command:</a:t>
            </a:r>
          </a:p>
          <a:p>
            <a:pPr marL="0" indent="0">
              <a:buNone/>
            </a:pPr>
            <a:r>
              <a:rPr lang="en-CA" sz="2500" dirty="0"/>
              <a:t>	`</a:t>
            </a:r>
            <a:r>
              <a:rPr lang="en-CA" sz="2500" dirty="0">
                <a:solidFill>
                  <a:schemeClr val="accent1"/>
                </a:solidFill>
              </a:rPr>
              <a:t>git push -u origin master</a:t>
            </a:r>
            <a:r>
              <a:rPr lang="en-CA" sz="2500" dirty="0"/>
              <a:t>`</a:t>
            </a:r>
          </a:p>
          <a:p>
            <a:r>
              <a:rPr lang="en-CA" sz="2500" dirty="0"/>
              <a:t>git pull is used to pull the latest changes from the remote repository into the local repository. The remote repository code is updated continuously by various developers, hence git pull is necessary:</a:t>
            </a:r>
          </a:p>
          <a:p>
            <a:pPr marL="0" indent="0">
              <a:buNone/>
            </a:pPr>
            <a:r>
              <a:rPr lang="en-CA" sz="2500" dirty="0"/>
              <a:t>	`</a:t>
            </a:r>
            <a:r>
              <a:rPr lang="en-CA" sz="2500" dirty="0">
                <a:solidFill>
                  <a:schemeClr val="accent1"/>
                </a:solidFill>
              </a:rPr>
              <a:t>git pull origin master</a:t>
            </a:r>
            <a:r>
              <a:rPr lang="en-CA" sz="2500" dirty="0"/>
              <a:t>`</a:t>
            </a:r>
          </a:p>
          <a:p>
            <a:r>
              <a:rPr lang="en-CA" sz="2500" dirty="0"/>
              <a:t>git clone is used to clone an existing remote repository into your computer. The command for this is:</a:t>
            </a:r>
          </a:p>
          <a:p>
            <a:pPr marL="0" indent="0">
              <a:buNone/>
            </a:pPr>
            <a:r>
              <a:rPr lang="en-CA" sz="2500" dirty="0"/>
              <a:t>	`</a:t>
            </a:r>
            <a:r>
              <a:rPr lang="en-CA" sz="2500" dirty="0">
                <a:solidFill>
                  <a:schemeClr val="accent1"/>
                </a:solidFill>
              </a:rPr>
              <a:t>git clone [repository </a:t>
            </a:r>
            <a:r>
              <a:rPr lang="en-CA" sz="2500" dirty="0" err="1">
                <a:solidFill>
                  <a:schemeClr val="accent1"/>
                </a:solidFill>
              </a:rPr>
              <a:t>url</a:t>
            </a:r>
            <a:r>
              <a:rPr lang="en-CA" sz="2500" dirty="0">
                <a:solidFill>
                  <a:schemeClr val="accent1"/>
                </a:solidFill>
              </a:rPr>
              <a:t>]</a:t>
            </a:r>
            <a:r>
              <a:rPr lang="en-CA" sz="2500" dirty="0"/>
              <a:t>`</a:t>
            </a:r>
            <a:br>
              <a:rPr lang="en-CA" sz="2500" dirty="0"/>
            </a:br>
            <a:br>
              <a:rPr lang="en-CA" sz="2500" dirty="0"/>
            </a:br>
            <a:endParaRPr lang="en-US" sz="2500" dirty="0"/>
          </a:p>
        </p:txBody>
      </p:sp>
    </p:spTree>
    <p:extLst>
      <p:ext uri="{BB962C8B-B14F-4D97-AF65-F5344CB8AC3E}">
        <p14:creationId xmlns:p14="http://schemas.microsoft.com/office/powerpoint/2010/main" val="1511096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2DAF3C-D5EF-EA4B-8DDB-6B3CFDDFF802}"/>
              </a:ext>
            </a:extLst>
          </p:cNvPr>
          <p:cNvPicPr>
            <a:picLocks noChangeAspect="1"/>
          </p:cNvPicPr>
          <p:nvPr/>
        </p:nvPicPr>
        <p:blipFill>
          <a:blip r:embed="rId2"/>
          <a:stretch>
            <a:fillRect/>
          </a:stretch>
        </p:blipFill>
        <p:spPr>
          <a:xfrm>
            <a:off x="1214466" y="3023522"/>
            <a:ext cx="9188668" cy="2728885"/>
          </a:xfrm>
          <a:prstGeom prst="rect">
            <a:avLst/>
          </a:prstGeom>
        </p:spPr>
      </p:pic>
      <p:sp>
        <p:nvSpPr>
          <p:cNvPr id="5" name="TextBox 4">
            <a:extLst>
              <a:ext uri="{FF2B5EF4-FFF2-40B4-BE49-F238E27FC236}">
                <a16:creationId xmlns:a16="http://schemas.microsoft.com/office/drawing/2014/main" id="{C2336C38-2F64-F74D-929E-524FFB7A73A9}"/>
              </a:ext>
            </a:extLst>
          </p:cNvPr>
          <p:cNvSpPr txBox="1"/>
          <p:nvPr/>
        </p:nvSpPr>
        <p:spPr>
          <a:xfrm>
            <a:off x="806334" y="846156"/>
            <a:ext cx="2410691" cy="369332"/>
          </a:xfrm>
          <a:prstGeom prst="rect">
            <a:avLst/>
          </a:prstGeom>
          <a:noFill/>
        </p:spPr>
        <p:txBody>
          <a:bodyPr wrap="square" rtlCol="0">
            <a:spAutoFit/>
          </a:bodyPr>
          <a:lstStyle/>
          <a:p>
            <a:r>
              <a:rPr lang="en-US" dirty="0"/>
              <a:t>What is </a:t>
            </a:r>
            <a:r>
              <a:rPr lang="en-US" b="1" i="1" dirty="0"/>
              <a:t>git</a:t>
            </a:r>
            <a:r>
              <a:rPr lang="en-US" dirty="0"/>
              <a:t>?</a:t>
            </a:r>
          </a:p>
        </p:txBody>
      </p:sp>
      <p:sp>
        <p:nvSpPr>
          <p:cNvPr id="6" name="Rectangle 5">
            <a:extLst>
              <a:ext uri="{FF2B5EF4-FFF2-40B4-BE49-F238E27FC236}">
                <a16:creationId xmlns:a16="http://schemas.microsoft.com/office/drawing/2014/main" id="{723C0C8C-7064-0E41-83FF-DCA66547319F}"/>
              </a:ext>
            </a:extLst>
          </p:cNvPr>
          <p:cNvSpPr/>
          <p:nvPr/>
        </p:nvSpPr>
        <p:spPr>
          <a:xfrm>
            <a:off x="3541958" y="6029098"/>
            <a:ext cx="4844275" cy="369332"/>
          </a:xfrm>
          <a:prstGeom prst="rect">
            <a:avLst/>
          </a:prstGeom>
        </p:spPr>
        <p:txBody>
          <a:bodyPr wrap="none">
            <a:spAutoFit/>
          </a:bodyPr>
          <a:lstStyle/>
          <a:p>
            <a:r>
              <a:rPr lang="en-CA" b="0" i="0" u="none" strike="noStrike" dirty="0">
                <a:solidFill>
                  <a:srgbClr val="888888"/>
                </a:solidFill>
                <a:effectLst/>
                <a:latin typeface="Calibri" panose="020F0502020204030204" pitchFamily="34" charset="0"/>
                <a:cs typeface="Calibri" panose="020F0502020204030204" pitchFamily="34" charset="0"/>
              </a:rPr>
              <a:t>A peek at how Git branching might look over time</a:t>
            </a:r>
            <a:endParaRPr lang="en-US" dirty="0">
              <a:latin typeface="Calibri" panose="020F0502020204030204" pitchFamily="34" charset="0"/>
              <a:cs typeface="Calibri" panose="020F0502020204030204" pitchFamily="34" charset="0"/>
            </a:endParaRPr>
          </a:p>
        </p:txBody>
      </p:sp>
      <p:sp>
        <p:nvSpPr>
          <p:cNvPr id="7" name="Rectangle 6">
            <a:extLst>
              <a:ext uri="{FF2B5EF4-FFF2-40B4-BE49-F238E27FC236}">
                <a16:creationId xmlns:a16="http://schemas.microsoft.com/office/drawing/2014/main" id="{02C76A40-0CFA-434C-8195-D36CFD616671}"/>
              </a:ext>
            </a:extLst>
          </p:cNvPr>
          <p:cNvSpPr/>
          <p:nvPr/>
        </p:nvSpPr>
        <p:spPr>
          <a:xfrm>
            <a:off x="2369127" y="199826"/>
            <a:ext cx="8345978" cy="2031325"/>
          </a:xfrm>
          <a:prstGeom prst="rect">
            <a:avLst/>
          </a:prstGeom>
        </p:spPr>
        <p:txBody>
          <a:bodyPr wrap="square">
            <a:spAutoFit/>
          </a:bodyPr>
          <a:lstStyle/>
          <a:p>
            <a:r>
              <a:rPr lang="en-CA" b="0" i="0" u="none" strike="noStrike" dirty="0">
                <a:effectLst/>
                <a:latin typeface="Calibri" panose="020F0502020204030204" pitchFamily="34" charset="0"/>
                <a:cs typeface="Calibri" panose="020F0502020204030204" pitchFamily="34" charset="0"/>
              </a:rPr>
              <a:t>is a </a:t>
            </a:r>
            <a:r>
              <a:rPr lang="en-CA" b="0" i="0" u="none" strike="noStrike" dirty="0">
                <a:effectLst/>
                <a:latin typeface="Calibri" panose="020F0502020204030204" pitchFamily="34" charset="0"/>
                <a:cs typeface="Calibri" panose="020F0502020204030204" pitchFamily="34" charset="0"/>
                <a:hlinkClick r:id="rId3" tooltip="Distributed version control">
                  <a:extLst>
                    <a:ext uri="{A12FA001-AC4F-418D-AE19-62706E023703}">
                      <ahyp:hlinkClr xmlns:ahyp="http://schemas.microsoft.com/office/drawing/2018/hyperlinkcolor" val="tx"/>
                    </a:ext>
                  </a:extLst>
                </a:hlinkClick>
              </a:rPr>
              <a:t>distributed version-control</a:t>
            </a:r>
            <a:r>
              <a:rPr lang="en-CA" b="0" i="0" u="none" strike="noStrike" dirty="0">
                <a:effectLst/>
                <a:latin typeface="Calibri" panose="020F0502020204030204" pitchFamily="34" charset="0"/>
                <a:cs typeface="Calibri" panose="020F0502020204030204" pitchFamily="34" charset="0"/>
              </a:rPr>
              <a:t> system for tracking changes in </a:t>
            </a:r>
            <a:r>
              <a:rPr lang="en-CA" b="0" i="0" u="none" strike="noStrike" dirty="0">
                <a:effectLst/>
                <a:latin typeface="Calibri" panose="020F0502020204030204" pitchFamily="34" charset="0"/>
                <a:cs typeface="Calibri" panose="020F0502020204030204" pitchFamily="34" charset="0"/>
                <a:hlinkClick r:id="rId4" tooltip="Source code">
                  <a:extLst>
                    <a:ext uri="{A12FA001-AC4F-418D-AE19-62706E023703}">
                      <ahyp:hlinkClr xmlns:ahyp="http://schemas.microsoft.com/office/drawing/2018/hyperlinkcolor" val="tx"/>
                    </a:ext>
                  </a:extLst>
                </a:hlinkClick>
              </a:rPr>
              <a:t>source code</a:t>
            </a:r>
            <a:r>
              <a:rPr lang="en-CA" b="0" i="0" u="none" strike="noStrike" dirty="0">
                <a:effectLst/>
                <a:latin typeface="Calibri" panose="020F0502020204030204" pitchFamily="34" charset="0"/>
                <a:cs typeface="Calibri" panose="020F0502020204030204" pitchFamily="34" charset="0"/>
              </a:rPr>
              <a:t> during </a:t>
            </a:r>
            <a:r>
              <a:rPr lang="en-CA" b="0" i="0" u="none" strike="noStrike" dirty="0">
                <a:effectLst/>
                <a:latin typeface="Calibri" panose="020F0502020204030204" pitchFamily="34" charset="0"/>
                <a:cs typeface="Calibri" panose="020F0502020204030204" pitchFamily="34" charset="0"/>
                <a:hlinkClick r:id="rId5" tooltip="Software development">
                  <a:extLst>
                    <a:ext uri="{A12FA001-AC4F-418D-AE19-62706E023703}">
                      <ahyp:hlinkClr xmlns:ahyp="http://schemas.microsoft.com/office/drawing/2018/hyperlinkcolor" val="tx"/>
                    </a:ext>
                  </a:extLst>
                </a:hlinkClick>
              </a:rPr>
              <a:t>software development</a:t>
            </a:r>
            <a:r>
              <a:rPr lang="en-CA" b="0" i="0" u="none" strike="noStrike" dirty="0">
                <a:effectLst/>
                <a:latin typeface="Calibri" panose="020F0502020204030204" pitchFamily="34" charset="0"/>
                <a:cs typeface="Calibri" panose="020F0502020204030204" pitchFamily="34" charset="0"/>
              </a:rPr>
              <a:t> (est. 2005). </a:t>
            </a:r>
          </a:p>
          <a:p>
            <a:endParaRPr lang="en-CA" dirty="0">
              <a:latin typeface="Calibri" panose="020F0502020204030204" pitchFamily="34" charset="0"/>
              <a:cs typeface="Calibri" panose="020F0502020204030204" pitchFamily="34" charset="0"/>
            </a:endParaRPr>
          </a:p>
          <a:p>
            <a:r>
              <a:rPr lang="en-CA" b="0" i="0" u="none" strike="noStrike" dirty="0">
                <a:effectLst/>
                <a:latin typeface="Calibri" panose="020F0502020204030204" pitchFamily="34" charset="0"/>
                <a:cs typeface="Calibri" panose="020F0502020204030204" pitchFamily="34" charset="0"/>
              </a:rPr>
              <a:t>It is designed for coordinating work among </a:t>
            </a:r>
            <a:r>
              <a:rPr lang="en-CA" b="0" i="0" u="none" strike="noStrike" dirty="0">
                <a:effectLst/>
                <a:latin typeface="Calibri" panose="020F0502020204030204" pitchFamily="34" charset="0"/>
                <a:cs typeface="Calibri" panose="020F0502020204030204" pitchFamily="34" charset="0"/>
                <a:hlinkClick r:id="rId6" tooltip="Programmer">
                  <a:extLst>
                    <a:ext uri="{A12FA001-AC4F-418D-AE19-62706E023703}">
                      <ahyp:hlinkClr xmlns:ahyp="http://schemas.microsoft.com/office/drawing/2018/hyperlinkcolor" val="tx"/>
                    </a:ext>
                  </a:extLst>
                </a:hlinkClick>
              </a:rPr>
              <a:t>programmers</a:t>
            </a:r>
            <a:r>
              <a:rPr lang="en-CA" b="0" i="0" u="none" strike="noStrike" dirty="0">
                <a:effectLst/>
                <a:latin typeface="Calibri" panose="020F0502020204030204" pitchFamily="34" charset="0"/>
                <a:cs typeface="Calibri" panose="020F0502020204030204" pitchFamily="34" charset="0"/>
              </a:rPr>
              <a:t>, but it can be used to track changes in any set of </a:t>
            </a:r>
            <a:r>
              <a:rPr lang="en-CA" b="0" i="0" u="none" strike="noStrike" dirty="0">
                <a:effectLst/>
                <a:latin typeface="Calibri" panose="020F0502020204030204" pitchFamily="34" charset="0"/>
                <a:cs typeface="Calibri" panose="020F0502020204030204" pitchFamily="34" charset="0"/>
                <a:hlinkClick r:id="rId7" tooltip="Computer file">
                  <a:extLst>
                    <a:ext uri="{A12FA001-AC4F-418D-AE19-62706E023703}">
                      <ahyp:hlinkClr xmlns:ahyp="http://schemas.microsoft.com/office/drawing/2018/hyperlinkcolor" val="tx"/>
                    </a:ext>
                  </a:extLst>
                </a:hlinkClick>
              </a:rPr>
              <a:t>files</a:t>
            </a:r>
            <a:r>
              <a:rPr lang="en-CA" b="0" i="0" u="none" strike="noStrike" dirty="0">
                <a:effectLst/>
                <a:latin typeface="Calibri" panose="020F0502020204030204" pitchFamily="34" charset="0"/>
                <a:cs typeface="Calibri" panose="020F0502020204030204" pitchFamily="34" charset="0"/>
              </a:rPr>
              <a:t> (i.e. content </a:t>
            </a:r>
            <a:r>
              <a:rPr lang="en-CA" b="0" i="1" u="none" strike="noStrike" dirty="0">
                <a:effectLst/>
                <a:latin typeface="Calibri" panose="020F0502020204030204" pitchFamily="34" charset="0"/>
                <a:cs typeface="Calibri" panose="020F0502020204030204" pitchFamily="34" charset="0"/>
              </a:rPr>
              <a:t>tracker</a:t>
            </a:r>
            <a:r>
              <a:rPr lang="en-CA" b="0" i="0" u="none" strike="noStrike" dirty="0">
                <a:effectLst/>
                <a:latin typeface="Calibri" panose="020F0502020204030204" pitchFamily="34" charset="0"/>
                <a:cs typeface="Calibri" panose="020F0502020204030204" pitchFamily="34" charset="0"/>
              </a:rPr>
              <a:t>). </a:t>
            </a:r>
          </a:p>
          <a:p>
            <a:endParaRPr lang="en-CA" b="0" i="0" u="none" strike="noStrike" dirty="0">
              <a:effectLst/>
              <a:latin typeface="Calibri" panose="020F0502020204030204" pitchFamily="34" charset="0"/>
              <a:cs typeface="Calibri" panose="020F0502020204030204" pitchFamily="34" charset="0"/>
            </a:endParaRPr>
          </a:p>
          <a:p>
            <a:r>
              <a:rPr lang="en-CA" b="0" i="0" u="none" strike="noStrike" dirty="0">
                <a:effectLst/>
                <a:latin typeface="Calibri" panose="020F0502020204030204" pitchFamily="34" charset="0"/>
                <a:cs typeface="Calibri" panose="020F0502020204030204" pitchFamily="34" charset="0"/>
              </a:rPr>
              <a:t>Its goals include speed, </a:t>
            </a:r>
            <a:r>
              <a:rPr lang="en-CA" b="0" i="0" u="none" strike="noStrike" dirty="0">
                <a:effectLst/>
                <a:latin typeface="Calibri" panose="020F0502020204030204" pitchFamily="34" charset="0"/>
                <a:cs typeface="Calibri" panose="020F0502020204030204" pitchFamily="34" charset="0"/>
                <a:hlinkClick r:id="rId8" tooltip="Data integrity">
                  <a:extLst>
                    <a:ext uri="{A12FA001-AC4F-418D-AE19-62706E023703}">
                      <ahyp:hlinkClr xmlns:ahyp="http://schemas.microsoft.com/office/drawing/2018/hyperlinkcolor" val="tx"/>
                    </a:ext>
                  </a:extLst>
                </a:hlinkClick>
              </a:rPr>
              <a:t>data integrity</a:t>
            </a:r>
            <a:r>
              <a:rPr lang="en-CA" b="0" i="0" u="none" strike="noStrike" dirty="0">
                <a:effectLst/>
                <a:latin typeface="Calibri" panose="020F0502020204030204" pitchFamily="34" charset="0"/>
                <a:cs typeface="Calibri" panose="020F0502020204030204" pitchFamily="34" charset="0"/>
              </a:rPr>
              <a:t>, and support for distributed, non-linear workflows</a:t>
            </a:r>
            <a:endParaRPr lang="en-US" dirty="0">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9A00A1D2-2BCD-FB4E-9DF3-FC0B0BC540A9}"/>
              </a:ext>
            </a:extLst>
          </p:cNvPr>
          <p:cNvSpPr txBox="1"/>
          <p:nvPr/>
        </p:nvSpPr>
        <p:spPr>
          <a:xfrm>
            <a:off x="706582" y="1353988"/>
            <a:ext cx="1379913" cy="923330"/>
          </a:xfrm>
          <a:prstGeom prst="rect">
            <a:avLst/>
          </a:prstGeom>
          <a:noFill/>
        </p:spPr>
        <p:txBody>
          <a:bodyPr wrap="square" rtlCol="0">
            <a:spAutoFit/>
          </a:bodyPr>
          <a:lstStyle/>
          <a:p>
            <a:pPr algn="ctr"/>
            <a:r>
              <a:rPr lang="en-US" b="1" i="1" dirty="0"/>
              <a:t>git</a:t>
            </a:r>
            <a:r>
              <a:rPr lang="en-US" dirty="0"/>
              <a:t> is free and open source </a:t>
            </a:r>
          </a:p>
        </p:txBody>
      </p:sp>
    </p:spTree>
    <p:extLst>
      <p:ext uri="{BB962C8B-B14F-4D97-AF65-F5344CB8AC3E}">
        <p14:creationId xmlns:p14="http://schemas.microsoft.com/office/powerpoint/2010/main" val="79802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A04911-4796-4B46-A6F1-65717B8D3BA3}"/>
              </a:ext>
            </a:extLst>
          </p:cNvPr>
          <p:cNvSpPr>
            <a:spLocks noGrp="1"/>
          </p:cNvSpPr>
          <p:nvPr>
            <p:ph idx="1"/>
          </p:nvPr>
        </p:nvSpPr>
        <p:spPr>
          <a:xfrm>
            <a:off x="730135" y="420774"/>
            <a:ext cx="10515600" cy="4351338"/>
          </a:xfrm>
        </p:spPr>
        <p:txBody>
          <a:bodyPr>
            <a:normAutofit/>
          </a:bodyPr>
          <a:lstStyle/>
          <a:p>
            <a:pPr marL="0" indent="0">
              <a:buNone/>
            </a:pPr>
            <a:r>
              <a:rPr lang="en-US" sz="2500" dirty="0">
                <a:latin typeface="Calibri" panose="020F0502020204030204" pitchFamily="34" charset="0"/>
                <a:cs typeface="Calibri" panose="020F0502020204030204" pitchFamily="34" charset="0"/>
              </a:rPr>
              <a:t>1. Getting started: </a:t>
            </a:r>
          </a:p>
          <a:p>
            <a:pPr marL="0" indent="0">
              <a:buNone/>
            </a:pPr>
            <a:endParaRPr lang="en-US" sz="2500" dirty="0">
              <a:latin typeface="Calibri" panose="020F0502020204030204" pitchFamily="34" charset="0"/>
              <a:cs typeface="Calibri" panose="020F0502020204030204" pitchFamily="34" charset="0"/>
            </a:endParaRPr>
          </a:p>
          <a:p>
            <a:r>
              <a:rPr lang="en-US" sz="2500" dirty="0">
                <a:latin typeface="Calibri" panose="020F0502020204030204" pitchFamily="34" charset="0"/>
                <a:cs typeface="Calibri" panose="020F0502020204030204" pitchFamily="34" charset="0"/>
              </a:rPr>
              <a:t>Download </a:t>
            </a:r>
            <a:r>
              <a:rPr lang="en-US" sz="2500" b="1" i="1" dirty="0">
                <a:latin typeface="Calibri" panose="020F0502020204030204" pitchFamily="34" charset="0"/>
                <a:cs typeface="Calibri" panose="020F0502020204030204" pitchFamily="34" charset="0"/>
              </a:rPr>
              <a:t>git</a:t>
            </a:r>
            <a:r>
              <a:rPr lang="en-US" sz="2500" dirty="0">
                <a:latin typeface="Calibri" panose="020F0502020204030204" pitchFamily="34" charset="0"/>
                <a:cs typeface="Calibri" panose="020F0502020204030204" pitchFamily="34" charset="0"/>
              </a:rPr>
              <a:t>:  </a:t>
            </a:r>
            <a:r>
              <a:rPr lang="en-US" sz="2500" dirty="0">
                <a:latin typeface="Calibri" panose="020F0502020204030204" pitchFamily="34" charset="0"/>
                <a:cs typeface="Calibri" panose="020F0502020204030204" pitchFamily="34" charset="0"/>
                <a:hlinkClick r:id="rId2"/>
              </a:rPr>
              <a:t>https://git-scm.com/book/en/v2/Getting-Started-Installing-Git</a:t>
            </a:r>
            <a:endParaRPr lang="en-US" sz="2500" dirty="0">
              <a:latin typeface="Calibri" panose="020F0502020204030204" pitchFamily="34" charset="0"/>
              <a:cs typeface="Calibri" panose="020F0502020204030204" pitchFamily="34" charset="0"/>
            </a:endParaRPr>
          </a:p>
          <a:p>
            <a:endParaRPr lang="en-US" sz="2500" dirty="0">
              <a:latin typeface="Calibri" panose="020F0502020204030204" pitchFamily="34" charset="0"/>
              <a:cs typeface="Calibri" panose="020F0502020204030204" pitchFamily="34" charset="0"/>
            </a:endParaRPr>
          </a:p>
          <a:p>
            <a:r>
              <a:rPr lang="en-CA" sz="2500" dirty="0"/>
              <a:t>Check if download worked by typing </a:t>
            </a:r>
          </a:p>
          <a:p>
            <a:pPr marL="457200" lvl="1" indent="0">
              <a:buNone/>
            </a:pPr>
            <a:r>
              <a:rPr lang="en-CA" sz="2500" dirty="0"/>
              <a:t>	`</a:t>
            </a:r>
            <a:r>
              <a:rPr lang="en-CA" sz="2500" dirty="0">
                <a:solidFill>
                  <a:schemeClr val="accent1"/>
                </a:solidFill>
              </a:rPr>
              <a:t>git –version</a:t>
            </a:r>
            <a:r>
              <a:rPr lang="en-CA" sz="2500" dirty="0"/>
              <a:t>` in command line</a:t>
            </a:r>
          </a:p>
          <a:p>
            <a:endParaRPr lang="en-US"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90439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7536424-0511-A843-AAFC-CF283DC0195F}"/>
              </a:ext>
            </a:extLst>
          </p:cNvPr>
          <p:cNvSpPr>
            <a:spLocks noGrp="1"/>
          </p:cNvSpPr>
          <p:nvPr>
            <p:ph idx="1"/>
          </p:nvPr>
        </p:nvSpPr>
        <p:spPr>
          <a:xfrm>
            <a:off x="721822" y="321021"/>
            <a:ext cx="10515600" cy="4351338"/>
          </a:xfrm>
        </p:spPr>
        <p:txBody>
          <a:bodyPr>
            <a:normAutofit/>
          </a:bodyPr>
          <a:lstStyle/>
          <a:p>
            <a:pPr marL="0" indent="0">
              <a:buNone/>
            </a:pPr>
            <a:r>
              <a:rPr lang="en-CA" sz="2500" dirty="0"/>
              <a:t>2. Create your local Git repository:</a:t>
            </a:r>
          </a:p>
          <a:p>
            <a:pPr marL="0" indent="0">
              <a:buNone/>
            </a:pPr>
            <a:endParaRPr lang="en-CA" sz="2500" dirty="0"/>
          </a:p>
          <a:p>
            <a:r>
              <a:rPr lang="en-CA" sz="2500" dirty="0"/>
              <a:t>Let’s call the project folder git-demo:</a:t>
            </a:r>
            <a:br>
              <a:rPr lang="en-CA" sz="2500" dirty="0"/>
            </a:br>
            <a:r>
              <a:rPr lang="en-CA" sz="2500" dirty="0"/>
              <a:t>	`</a:t>
            </a:r>
            <a:r>
              <a:rPr lang="en-CA" sz="2500" dirty="0">
                <a:solidFill>
                  <a:schemeClr val="accent1"/>
                </a:solidFill>
              </a:rPr>
              <a:t>cd git-demo</a:t>
            </a:r>
            <a:r>
              <a:rPr lang="en-CA" sz="2500" dirty="0"/>
              <a:t>`</a:t>
            </a:r>
            <a:br>
              <a:rPr lang="en-CA" sz="2500" dirty="0"/>
            </a:br>
            <a:r>
              <a:rPr lang="en-CA" sz="2500" dirty="0"/>
              <a:t>	`</a:t>
            </a:r>
            <a:r>
              <a:rPr lang="en-CA" sz="2500" dirty="0">
                <a:solidFill>
                  <a:schemeClr val="accent1"/>
                </a:solidFill>
              </a:rPr>
              <a:t>git </a:t>
            </a:r>
            <a:r>
              <a:rPr lang="en-CA" sz="2500" dirty="0" err="1">
                <a:solidFill>
                  <a:schemeClr val="accent1"/>
                </a:solidFill>
              </a:rPr>
              <a:t>init</a:t>
            </a:r>
            <a:r>
              <a:rPr lang="en-CA" sz="2500" dirty="0"/>
              <a:t>`</a:t>
            </a:r>
          </a:p>
          <a:p>
            <a:endParaRPr lang="en-CA" sz="2500" dirty="0"/>
          </a:p>
          <a:p>
            <a:r>
              <a:rPr lang="en-CA" sz="2500" dirty="0"/>
              <a:t>(git </a:t>
            </a:r>
            <a:r>
              <a:rPr lang="en-CA" sz="2500" dirty="0" err="1"/>
              <a:t>init</a:t>
            </a:r>
            <a:r>
              <a:rPr lang="en-CA" sz="2500" dirty="0"/>
              <a:t> command adds a local Git repository to the project)</a:t>
            </a:r>
            <a:br>
              <a:rPr lang="en-CA" sz="2500" dirty="0"/>
            </a:br>
            <a:endParaRPr lang="en-US" sz="2500" dirty="0"/>
          </a:p>
        </p:txBody>
      </p:sp>
    </p:spTree>
    <p:extLst>
      <p:ext uri="{BB962C8B-B14F-4D97-AF65-F5344CB8AC3E}">
        <p14:creationId xmlns:p14="http://schemas.microsoft.com/office/powerpoint/2010/main" val="1375127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EF5B144-2ED5-9247-87F7-F069B83DAE3F}"/>
              </a:ext>
            </a:extLst>
          </p:cNvPr>
          <p:cNvSpPr>
            <a:spLocks noGrp="1"/>
          </p:cNvSpPr>
          <p:nvPr>
            <p:ph idx="1"/>
          </p:nvPr>
        </p:nvSpPr>
        <p:spPr>
          <a:xfrm>
            <a:off x="746760" y="537152"/>
            <a:ext cx="10515600" cy="4351338"/>
          </a:xfrm>
        </p:spPr>
        <p:txBody>
          <a:bodyPr>
            <a:normAutofit/>
          </a:bodyPr>
          <a:lstStyle/>
          <a:p>
            <a:pPr marL="0" indent="0">
              <a:buNone/>
            </a:pPr>
            <a:r>
              <a:rPr lang="en-CA" sz="2500" dirty="0"/>
              <a:t>3. Let’s Add some Small Code now</a:t>
            </a:r>
          </a:p>
          <a:p>
            <a:r>
              <a:rPr lang="en-CA" sz="2500" dirty="0"/>
              <a:t>Create a file called </a:t>
            </a:r>
            <a:r>
              <a:rPr lang="en-CA" sz="2500" dirty="0" err="1"/>
              <a:t>demo.txt</a:t>
            </a:r>
            <a:r>
              <a:rPr lang="en-CA" sz="2500" dirty="0"/>
              <a:t> in the project folder and add the following text into it:</a:t>
            </a:r>
          </a:p>
          <a:p>
            <a:pPr marL="0" indent="0">
              <a:buNone/>
            </a:pPr>
            <a:r>
              <a:rPr lang="en-CA" sz="2500" dirty="0"/>
              <a:t>   	Initial Content</a:t>
            </a:r>
            <a:br>
              <a:rPr lang="en-CA" sz="2500" dirty="0"/>
            </a:br>
            <a:endParaRPr lang="en-US" sz="2500" dirty="0"/>
          </a:p>
        </p:txBody>
      </p:sp>
    </p:spTree>
    <p:extLst>
      <p:ext uri="{BB962C8B-B14F-4D97-AF65-F5344CB8AC3E}">
        <p14:creationId xmlns:p14="http://schemas.microsoft.com/office/powerpoint/2010/main" val="3848386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7F3A86-D990-614F-9139-2B0B4373DBBB}"/>
              </a:ext>
            </a:extLst>
          </p:cNvPr>
          <p:cNvSpPr>
            <a:spLocks noGrp="1"/>
          </p:cNvSpPr>
          <p:nvPr>
            <p:ph idx="1"/>
          </p:nvPr>
        </p:nvSpPr>
        <p:spPr>
          <a:xfrm>
            <a:off x="763385" y="470650"/>
            <a:ext cx="10515600" cy="4351338"/>
          </a:xfrm>
        </p:spPr>
        <p:txBody>
          <a:bodyPr>
            <a:noAutofit/>
          </a:bodyPr>
          <a:lstStyle/>
          <a:p>
            <a:pPr marL="0" indent="0">
              <a:buNone/>
            </a:pPr>
            <a:r>
              <a:rPr lang="en-CA" sz="2500" dirty="0"/>
              <a:t>4. Staging the code:</a:t>
            </a:r>
          </a:p>
          <a:p>
            <a:pPr marL="0" indent="0">
              <a:buNone/>
            </a:pPr>
            <a:endParaRPr lang="en-CA" sz="2500" dirty="0"/>
          </a:p>
          <a:p>
            <a:r>
              <a:rPr lang="en-CA" sz="2500" dirty="0"/>
              <a:t>Use the following command for staging the file:</a:t>
            </a:r>
          </a:p>
          <a:p>
            <a:pPr marL="0" indent="0">
              <a:buNone/>
            </a:pPr>
            <a:r>
              <a:rPr lang="en-CA" sz="2500" dirty="0"/>
              <a:t>	`</a:t>
            </a:r>
            <a:r>
              <a:rPr lang="en-CA" sz="2500" dirty="0">
                <a:solidFill>
                  <a:schemeClr val="accent1"/>
                </a:solidFill>
              </a:rPr>
              <a:t>git add </a:t>
            </a:r>
            <a:r>
              <a:rPr lang="en-CA" sz="2500" dirty="0" err="1">
                <a:solidFill>
                  <a:schemeClr val="accent1"/>
                </a:solidFill>
              </a:rPr>
              <a:t>demo.txt</a:t>
            </a:r>
            <a:r>
              <a:rPr lang="en-CA" sz="2500" dirty="0"/>
              <a:t>`</a:t>
            </a:r>
          </a:p>
          <a:p>
            <a:r>
              <a:rPr lang="en-CA" sz="2500" dirty="0"/>
              <a:t>In case you want to add multiple files you can use:</a:t>
            </a:r>
          </a:p>
          <a:p>
            <a:pPr marL="0" indent="0">
              <a:buNone/>
            </a:pPr>
            <a:r>
              <a:rPr lang="en-CA" sz="2500" dirty="0"/>
              <a:t>	`</a:t>
            </a:r>
            <a:r>
              <a:rPr lang="en-CA" sz="2500" dirty="0">
                <a:solidFill>
                  <a:schemeClr val="accent1"/>
                </a:solidFill>
              </a:rPr>
              <a:t>git add file1 file2 file3</a:t>
            </a:r>
            <a:r>
              <a:rPr lang="en-CA" sz="2500" dirty="0"/>
              <a:t>`</a:t>
            </a:r>
          </a:p>
          <a:p>
            <a:pPr marL="0" indent="0">
              <a:buNone/>
            </a:pPr>
            <a:endParaRPr lang="en-CA" sz="2500" dirty="0"/>
          </a:p>
          <a:p>
            <a:r>
              <a:rPr lang="en-CA" sz="2500" dirty="0"/>
              <a:t>If you want to add all the files inside your project folder to the staging area, use the following command:</a:t>
            </a:r>
          </a:p>
          <a:p>
            <a:pPr marL="0" indent="0">
              <a:buNone/>
            </a:pPr>
            <a:r>
              <a:rPr lang="en-CA" sz="2500" dirty="0"/>
              <a:t>	`</a:t>
            </a:r>
            <a:r>
              <a:rPr lang="en-CA" sz="2500" dirty="0">
                <a:solidFill>
                  <a:schemeClr val="accent1"/>
                </a:solidFill>
              </a:rPr>
              <a:t>git add .</a:t>
            </a:r>
            <a:r>
              <a:rPr lang="en-CA" sz="2500" dirty="0"/>
              <a:t>`</a:t>
            </a:r>
            <a:br>
              <a:rPr lang="en-CA" sz="2500" dirty="0"/>
            </a:br>
            <a:br>
              <a:rPr lang="en-CA" sz="2500" dirty="0"/>
            </a:br>
            <a:br>
              <a:rPr lang="en-CA" sz="2500" dirty="0"/>
            </a:br>
            <a:endParaRPr lang="en-US" sz="2500" dirty="0"/>
          </a:p>
        </p:txBody>
      </p:sp>
    </p:spTree>
    <p:extLst>
      <p:ext uri="{BB962C8B-B14F-4D97-AF65-F5344CB8AC3E}">
        <p14:creationId xmlns:p14="http://schemas.microsoft.com/office/powerpoint/2010/main" val="1734961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62EC2F-91E8-554D-BA40-B7272F484C5D}"/>
              </a:ext>
            </a:extLst>
          </p:cNvPr>
          <p:cNvSpPr>
            <a:spLocks noGrp="1"/>
          </p:cNvSpPr>
          <p:nvPr>
            <p:ph idx="1"/>
          </p:nvPr>
        </p:nvSpPr>
        <p:spPr>
          <a:xfrm>
            <a:off x="489066" y="404149"/>
            <a:ext cx="10515600" cy="4351338"/>
          </a:xfrm>
        </p:spPr>
        <p:txBody>
          <a:bodyPr>
            <a:noAutofit/>
          </a:bodyPr>
          <a:lstStyle/>
          <a:p>
            <a:pPr marL="0" indent="0">
              <a:buNone/>
            </a:pPr>
            <a:r>
              <a:rPr lang="en-CA" sz="2500" dirty="0"/>
              <a:t>5. Staging the code:</a:t>
            </a:r>
          </a:p>
          <a:p>
            <a:r>
              <a:rPr lang="en-CA" sz="2500" dirty="0"/>
              <a:t>Committing is the process in which the code is added to the </a:t>
            </a:r>
            <a:r>
              <a:rPr lang="en-CA" sz="2500" b="1" dirty="0"/>
              <a:t>local repository</a:t>
            </a:r>
            <a:r>
              <a:rPr lang="en-CA" sz="2500" dirty="0"/>
              <a:t>. Before committing the code, it has to be in the </a:t>
            </a:r>
            <a:r>
              <a:rPr lang="en-CA" sz="2500" b="1" dirty="0"/>
              <a:t>staging area</a:t>
            </a:r>
            <a:r>
              <a:rPr lang="en-CA" sz="2500" dirty="0"/>
              <a:t>. The staging area is there to keep track of all the files which are to be committed.</a:t>
            </a:r>
          </a:p>
          <a:p>
            <a:endParaRPr lang="en-CA" sz="2500" dirty="0"/>
          </a:p>
          <a:p>
            <a:r>
              <a:rPr lang="en-CA" sz="2500" dirty="0"/>
              <a:t>Any file which is not added to the staging area will not be committed. This gives the developer control over which files need to be committed.</a:t>
            </a:r>
          </a:p>
          <a:p>
            <a:endParaRPr lang="en-CA" sz="2500" dirty="0"/>
          </a:p>
          <a:p>
            <a:r>
              <a:rPr lang="en-CA" sz="2500" dirty="0"/>
              <a:t>Use the following command to commit the file:</a:t>
            </a:r>
          </a:p>
          <a:p>
            <a:pPr marL="0" indent="0">
              <a:buNone/>
            </a:pPr>
            <a:r>
              <a:rPr lang="en-CA" sz="2500" dirty="0"/>
              <a:t>	`</a:t>
            </a:r>
            <a:r>
              <a:rPr lang="en-CA" sz="2500" dirty="0">
                <a:solidFill>
                  <a:schemeClr val="accent1"/>
                </a:solidFill>
              </a:rPr>
              <a:t>git commit –m "Initial Commit”</a:t>
            </a:r>
            <a:r>
              <a:rPr lang="en-CA" sz="2500" dirty="0"/>
              <a:t>`</a:t>
            </a:r>
          </a:p>
          <a:p>
            <a:pPr marL="0" indent="0">
              <a:buNone/>
            </a:pPr>
            <a:endParaRPr lang="en-CA" sz="2500" dirty="0"/>
          </a:p>
          <a:p>
            <a:r>
              <a:rPr lang="en-CA" sz="2500" dirty="0"/>
              <a:t>“Initial Commit” is the commit message here (Enter a relevant commit message to indicate what code changes were done in that particular commit)</a:t>
            </a:r>
          </a:p>
          <a:p>
            <a:pPr marL="0" indent="0">
              <a:buNone/>
            </a:pPr>
            <a:br>
              <a:rPr lang="en-CA" sz="2500" dirty="0"/>
            </a:br>
            <a:endParaRPr lang="en-CA" sz="2500" dirty="0"/>
          </a:p>
          <a:p>
            <a:endParaRPr lang="en-US" sz="2500" dirty="0"/>
          </a:p>
        </p:txBody>
      </p:sp>
    </p:spTree>
    <p:extLst>
      <p:ext uri="{BB962C8B-B14F-4D97-AF65-F5344CB8AC3E}">
        <p14:creationId xmlns:p14="http://schemas.microsoft.com/office/powerpoint/2010/main" val="1881754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3881412-68D3-F64E-9A56-10D1C316321D}"/>
              </a:ext>
            </a:extLst>
          </p:cNvPr>
          <p:cNvSpPr/>
          <p:nvPr/>
        </p:nvSpPr>
        <p:spPr>
          <a:xfrm>
            <a:off x="712123" y="362772"/>
            <a:ext cx="10360430" cy="3170099"/>
          </a:xfrm>
          <a:prstGeom prst="rect">
            <a:avLst/>
          </a:prstGeom>
        </p:spPr>
        <p:txBody>
          <a:bodyPr wrap="square">
            <a:spAutoFit/>
          </a:bodyPr>
          <a:lstStyle/>
          <a:p>
            <a:r>
              <a:rPr lang="en-CA" sz="2500" i="0" u="none" strike="noStrike" dirty="0">
                <a:effectLst/>
                <a:latin typeface="medium-content-sans-serif-font"/>
              </a:rPr>
              <a:t>6. Git Status:</a:t>
            </a:r>
          </a:p>
          <a:p>
            <a:pPr marL="285750" indent="-285750">
              <a:buFont typeface="Arial" panose="020B0604020202020204" pitchFamily="34" charset="0"/>
              <a:buChar char="•"/>
            </a:pPr>
            <a:r>
              <a:rPr lang="en-CA" sz="2500" dirty="0"/>
              <a:t>Use git status to find out information regarding what files are modified and what files are there in the staging area — it shows other information as well, which we can ignore for now.</a:t>
            </a:r>
          </a:p>
          <a:p>
            <a:r>
              <a:rPr lang="en-CA" sz="2500" dirty="0"/>
              <a:t>	`</a:t>
            </a:r>
            <a:r>
              <a:rPr lang="en-CA" sz="2500" dirty="0">
                <a:solidFill>
                  <a:schemeClr val="accent1"/>
                </a:solidFill>
              </a:rPr>
              <a:t>git status</a:t>
            </a:r>
            <a:r>
              <a:rPr lang="en-CA" sz="2500" dirty="0"/>
              <a:t>`</a:t>
            </a:r>
          </a:p>
          <a:p>
            <a:br>
              <a:rPr lang="en-CA" sz="2500" dirty="0"/>
            </a:br>
            <a:br>
              <a:rPr lang="en-CA" sz="2500" dirty="0"/>
            </a:br>
            <a:endParaRPr lang="en-US" sz="2500" dirty="0"/>
          </a:p>
        </p:txBody>
      </p:sp>
    </p:spTree>
    <p:extLst>
      <p:ext uri="{BB962C8B-B14F-4D97-AF65-F5344CB8AC3E}">
        <p14:creationId xmlns:p14="http://schemas.microsoft.com/office/powerpoint/2010/main" val="2810517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D9F28A0-1A93-EB40-AA83-DD852190A7E8}"/>
              </a:ext>
            </a:extLst>
          </p:cNvPr>
          <p:cNvSpPr/>
          <p:nvPr/>
        </p:nvSpPr>
        <p:spPr>
          <a:xfrm>
            <a:off x="745373" y="537478"/>
            <a:ext cx="10426931" cy="3554819"/>
          </a:xfrm>
          <a:prstGeom prst="rect">
            <a:avLst/>
          </a:prstGeom>
        </p:spPr>
        <p:txBody>
          <a:bodyPr wrap="square">
            <a:spAutoFit/>
          </a:bodyPr>
          <a:lstStyle/>
          <a:p>
            <a:r>
              <a:rPr lang="en-CA" sz="2500" b="0" i="0" u="none" strike="noStrike" dirty="0">
                <a:effectLst/>
                <a:latin typeface="medium-content-serif-font"/>
              </a:rPr>
              <a:t>7. Git log:</a:t>
            </a:r>
          </a:p>
          <a:p>
            <a:r>
              <a:rPr lang="en-CA" sz="2500" b="0" i="0" u="none" strike="noStrike" dirty="0">
                <a:effectLst/>
                <a:latin typeface="medium-content-serif-font"/>
              </a:rPr>
              <a:t>Use git log to print out all the commits which have been done up until now.</a:t>
            </a:r>
          </a:p>
          <a:p>
            <a:r>
              <a:rPr lang="en-CA" sz="2500" b="0" i="0" u="none" strike="noStrike" dirty="0">
                <a:effectLst/>
                <a:latin typeface="medium-content-serif-font"/>
              </a:rPr>
              <a:t>The command used for this is:</a:t>
            </a:r>
            <a:br>
              <a:rPr lang="en-CA" sz="2500" b="0" i="0" u="none" strike="noStrike" dirty="0">
                <a:effectLst/>
                <a:latin typeface="medium-content-serif-font"/>
              </a:rPr>
            </a:br>
            <a:r>
              <a:rPr lang="en-CA" sz="2500" b="0" i="0" u="none" strike="noStrike" dirty="0">
                <a:effectLst/>
                <a:latin typeface="medium-content-serif-font"/>
              </a:rPr>
              <a:t>	`</a:t>
            </a:r>
            <a:r>
              <a:rPr lang="en-CA" sz="2500" b="0" i="0" u="none" strike="noStrike" dirty="0">
                <a:solidFill>
                  <a:schemeClr val="accent1"/>
                </a:solidFill>
                <a:effectLst/>
                <a:latin typeface="medium-content-serif-font"/>
              </a:rPr>
              <a:t>git log</a:t>
            </a:r>
            <a:r>
              <a:rPr lang="en-CA" sz="2500" b="0" i="0" u="none" strike="noStrike" dirty="0">
                <a:effectLst/>
                <a:latin typeface="medium-content-serif-font"/>
              </a:rPr>
              <a:t>`</a:t>
            </a:r>
          </a:p>
          <a:p>
            <a:endParaRPr lang="en-CA" sz="2500" b="0" i="0" u="none" strike="noStrike" dirty="0">
              <a:effectLst/>
              <a:latin typeface="medium-content-serif-font"/>
            </a:endParaRPr>
          </a:p>
          <a:p>
            <a:r>
              <a:rPr lang="en-CA" sz="2500" b="0" i="0" u="none" strike="noStrike" dirty="0">
                <a:effectLst/>
                <a:latin typeface="medium-content-serif-font"/>
              </a:rPr>
              <a:t>The log shows the author of each commit, the date of the commit, and the commit message.</a:t>
            </a:r>
          </a:p>
          <a:p>
            <a:br>
              <a:rPr lang="en-CA" sz="2500" dirty="0"/>
            </a:br>
            <a:endParaRPr lang="en-US" sz="2500" dirty="0"/>
          </a:p>
        </p:txBody>
      </p:sp>
    </p:spTree>
    <p:extLst>
      <p:ext uri="{BB962C8B-B14F-4D97-AF65-F5344CB8AC3E}">
        <p14:creationId xmlns:p14="http://schemas.microsoft.com/office/powerpoint/2010/main" val="8667214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TotalTime>
  <Words>268</Words>
  <Application>Microsoft Macintosh PowerPoint</Application>
  <PresentationFormat>Widescreen</PresentationFormat>
  <Paragraphs>107</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medium-content-sans-serif-font</vt:lpstr>
      <vt:lpstr>medium-content-serif-font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25</cp:revision>
  <dcterms:created xsi:type="dcterms:W3CDTF">2019-03-18T15:33:26Z</dcterms:created>
  <dcterms:modified xsi:type="dcterms:W3CDTF">2019-03-18T16:16:43Z</dcterms:modified>
</cp:coreProperties>
</file>

<file path=docProps/thumbnail.jpeg>
</file>